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</p:sldIdLst>
  <p:sldSz cy="5143500" cx="9144000"/>
  <p:notesSz cx="6858000" cy="9144000"/>
  <p:embeddedFontLst>
    <p:embeddedFont>
      <p:font typeface="Roboto"/>
      <p:regular r:id="rId103"/>
      <p:bold r:id="rId104"/>
      <p:italic r:id="rId105"/>
      <p:boldItalic r:id="rId106"/>
    </p:embeddedFont>
    <p:embeddedFont>
      <p:font typeface="Helvetica Neue"/>
      <p:regular r:id="rId107"/>
      <p:bold r:id="rId108"/>
      <p:italic r:id="rId109"/>
      <p:boldItalic r:id="rId110"/>
    </p:embeddedFont>
    <p:embeddedFont>
      <p:font typeface="Helvetica Neue Light"/>
      <p:regular r:id="rId111"/>
      <p:bold r:id="rId112"/>
      <p:italic r:id="rId113"/>
      <p:boldItalic r:id="rId114"/>
    </p:embeddedFont>
    <p:embeddedFont>
      <p:font typeface="Roboto Mono"/>
      <p:regular r:id="rId115"/>
      <p:bold r:id="rId116"/>
      <p:italic r:id="rId117"/>
      <p:boldItalic r:id="rId118"/>
    </p:embeddedFont>
    <p:embeddedFont>
      <p:font typeface="Open Sans"/>
      <p:regular r:id="rId119"/>
      <p:bold r:id="rId120"/>
      <p:italic r:id="rId121"/>
      <p:boldItalic r:id="rId1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7">
          <p15:clr>
            <a:srgbClr val="9AA0A6"/>
          </p15:clr>
        </p15:guide>
        <p15:guide id="2" pos="310">
          <p15:clr>
            <a:srgbClr val="9AA0A6"/>
          </p15:clr>
        </p15:guide>
        <p15:guide id="3" pos="545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123" roundtripDataSignature="AMtx7mi5R66QP9c8LbYc9Mgy9X6Hbfxp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7" orient="horz"/>
        <p:guide pos="310"/>
        <p:guide pos="545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HelveticaNeue-regular.fntdata"/><Relationship Id="rId106" Type="http://schemas.openxmlformats.org/officeDocument/2006/relationships/font" Target="fonts/Roboto-boldItalic.fntdata"/><Relationship Id="rId105" Type="http://schemas.openxmlformats.org/officeDocument/2006/relationships/font" Target="fonts/Roboto-italic.fntdata"/><Relationship Id="rId104" Type="http://schemas.openxmlformats.org/officeDocument/2006/relationships/font" Target="fonts/Roboto-bold.fntdata"/><Relationship Id="rId109" Type="http://schemas.openxmlformats.org/officeDocument/2006/relationships/font" Target="fonts/HelveticaNeue-italic.fntdata"/><Relationship Id="rId108" Type="http://schemas.openxmlformats.org/officeDocument/2006/relationships/font" Target="fonts/HelveticaNeue-bold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Roboto-regular.fntdata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OpenSans-italic.fntdata"/><Relationship Id="rId25" Type="http://schemas.openxmlformats.org/officeDocument/2006/relationships/slide" Target="slides/slide20.xml"/><Relationship Id="rId120" Type="http://schemas.openxmlformats.org/officeDocument/2006/relationships/font" Target="fonts/OpenSans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3" Type="http://customschemas.google.com/relationships/presentationmetadata" Target="metadata"/><Relationship Id="rId122" Type="http://schemas.openxmlformats.org/officeDocument/2006/relationships/font" Target="fonts/OpenSans-bold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RobotoMono-boldItalic.fntdata"/><Relationship Id="rId117" Type="http://schemas.openxmlformats.org/officeDocument/2006/relationships/font" Target="fonts/RobotoMono-italic.fntdata"/><Relationship Id="rId116" Type="http://schemas.openxmlformats.org/officeDocument/2006/relationships/font" Target="fonts/RobotoMono-bold.fntdata"/><Relationship Id="rId115" Type="http://schemas.openxmlformats.org/officeDocument/2006/relationships/font" Target="fonts/RobotoMono-regular.fntdata"/><Relationship Id="rId119" Type="http://schemas.openxmlformats.org/officeDocument/2006/relationships/font" Target="fonts/OpenSans-regular.fntdata"/><Relationship Id="rId15" Type="http://schemas.openxmlformats.org/officeDocument/2006/relationships/slide" Target="slides/slide10.xml"/><Relationship Id="rId110" Type="http://schemas.openxmlformats.org/officeDocument/2006/relationships/font" Target="fonts/HelveticaNeue-boldItalic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HelveticaNeueLight-boldItalic.fntdata"/><Relationship Id="rId18" Type="http://schemas.openxmlformats.org/officeDocument/2006/relationships/slide" Target="slides/slide13.xml"/><Relationship Id="rId113" Type="http://schemas.openxmlformats.org/officeDocument/2006/relationships/font" Target="fonts/HelveticaNeueLight-italic.fntdata"/><Relationship Id="rId112" Type="http://schemas.openxmlformats.org/officeDocument/2006/relationships/font" Target="fonts/HelveticaNeueLight-bold.fntdata"/><Relationship Id="rId111" Type="http://schemas.openxmlformats.org/officeDocument/2006/relationships/font" Target="fonts/HelveticaNeueLight-regular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24e7d9008_1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ge24e7d9008_1_4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24e7d9174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ge24e7d9174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在创建目录之前，说一下Mini Program的事情。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引导学员想一下课程的主题，等下创建的工程的名字等。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be94b26bf_0_4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1" name="Google Shape;201;gdbe94b26bf_0_4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这里可以打开Android Studio演示一下，需要说明一下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这些项目的参数都是什么意思。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be94b26bf_0_6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Google Shape;209;gdbe94b26bf_0_6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be94b26bf_0_7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3" name="Google Shape;223;gdbe94b26bf_0_7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讲一下 app的build.gradle里的配置是做什么用的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be94b26bf_0_7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0" name="Google Shape;230;gdbe94b26bf_0_7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be94b26bf_0_7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Google Shape;236;gdbe94b26bf_0_7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讲一下 app的build.gradle里的配置是做什么用的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be94b26bf_0_7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Google Shape;244;gdbe94b26bf_0_7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讲一下模拟器的参数，分辨率，DPI，带Google的ROM的区别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be94b26bf_0_7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" name="Google Shape;251;gdbe94b26bf_0_7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be94b26bf_0_7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7" name="Google Shape;257;gdbe94b26bf_0_7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be94b26bf_0_7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3" name="Google Shape;263;gdbe94b26bf_0_7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提出一个问题，这个代码有问题吗？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be94b26bf_0_7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2" name="Google Shape;272;gdbe94b26bf_0_7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java代码需要这样写，才能尽可能避免NPE的发生。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be94b26bf_0_7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8" name="Google Shape;278;gdbe94b26bf_0_7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be94b26bf_0_8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" name="Google Shape;285;gdbe94b26bf_0_8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下面将会简单介绍Kotlin的基础语法，基础语法会简单的带一下。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目的是让大家看懂后面的示例代码。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be94b26bf_0_8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1" name="Google Shape;291;gdbe94b26bf_0_8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Kotlin以var，val来声明变量，var是可变变量，val是不可变变量。类似java的final。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be94b26bf_0_8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0" name="Google Shape;300;gdbe94b26bf_0_8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Kotlin的类型声明跟Java不一样，Kotlin是在在参数名的后面声明类型。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be94b26bf_0_8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9" name="Google Shape;309;gdbe94b26bf_0_8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当你的类型是一个很长类型时，类型推导能让代码非常整洁。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b6ce37b85a_0_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7" name="Google Shape;317;gb6ce37b85a_0_1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当你的类型是一个很长类型时，类型推导能让代码非常整洁。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be94b26bf_0_8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7" name="Google Shape;327;gdbe94b26bf_0_8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提出疑问，为什么是if表达式？什么是表达式？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展示 if 的代码。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表达式：有返回值的语句。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因此 if 可以写成右边的样子。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be94b26bf_0_8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7" name="Google Shape;337;gdbe94b26bf_0_8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提问 switch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case要求必须是一个常量。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switch 语句中的变量类型可以是： byte、short、int 或者 char。从 Java 7 开始支持字符串 String 类型。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when 也是表达式 可以直接返回值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dbe94b26bf_0_8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6" name="Google Shape;346;gdbe94b26bf_0_8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be94b26bf_0_2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gdbe94b26bf_0_2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dbddc96ea_3_3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5" name="Google Shape;355;gddbddc96ea_3_3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抛出一个经典的问题，java代码的输出是什么？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dbe94b26bf_0_9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4" name="Google Shape;364;gdbe94b26bf_0_9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下面将会简单介绍Kotlin的基础语法，基础语法会简单的带一下。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目的是让大家看懂后面的示例代码。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c0eb3b285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gdc0eb3b285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主要声明的语法，默认值，具名参数。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提问这样的设计有什么好处？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方法可以新增一个参数，添加默认值，就可以不用修改调用的地方。只修改当前的方法，做到对扩展开放，对修改关闭。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ddbddc96ea_3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8" name="Google Shape;378;gddbddc96ea_3_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提问，引导同学们答出改成异步回调。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接着</a:t>
            </a:r>
            <a:r>
              <a:rPr lang="en-US">
                <a:solidFill>
                  <a:schemeClr val="dk1"/>
                </a:solidFill>
              </a:rPr>
              <a:t>引出高阶函数。</a:t>
            </a:r>
            <a:r>
              <a:rPr lang="en-US"/>
              <a:t>Kotlin中可以将callback改为一个函数类型的入参。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dbddc96ea_3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7" name="Google Shape;387;gddbddc96ea_3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RequestCallback可以写成一个函数类型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ddbddc96ea_3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6" name="Google Shape;396;gddbddc96ea_3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函数类型，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出几个题看下大家的掌握程度。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dbddc96ea_3_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5" name="Google Shape;405;gddbddc96ea_3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之前的方法怎么调用？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ddbddc96ea_3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5" name="Google Shape;415;gddbddc96ea_3_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dbddc96ea_3_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gddbddc96ea_3_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d9f92fa32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0" name="Google Shape;430;gdd9f92fa32_2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下面将会简单介绍Kotlin的基础语法，基础语法会简单的带一下。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目的是让大家看懂后面的示例代码。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" name="Google Shape;15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可以在这里说一下XCodeGhost的事情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df9860cf5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6" name="Google Shape;436;gdf9860cf5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主构造方法不能有代码，实际上类体中的代码，其实是在主构造方法中执行的。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b6ce37b85a_0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3" name="Google Shape;443;gb6ce37b85a_0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可以问一下object声明的类 生成的单例属于哪种单例模式.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dc0eb3b285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3" name="Google Shape;453;gdc0eb3b285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一开始展示的代码是有错的。需要添加open关键字才能继承和重写。</a:t>
            </a:r>
            <a:endParaRPr sz="1400"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提出问题：</a:t>
            </a:r>
            <a:endParaRPr sz="1400"/>
          </a:p>
          <a:p>
            <a:pPr indent="-3175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展示完实体类被修饰为final后，提问：在这个前提下，再回看左边的代码，有什么问题？或者问，class添加final关键字有什么作用?</a:t>
            </a:r>
            <a:endParaRPr sz="1400"/>
          </a:p>
          <a:p>
            <a:pPr indent="-3175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java中重写方法是否有什么要求？对比kotlin，必须添加override。</a:t>
            </a:r>
            <a:endParaRPr sz="14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b6ce37b85a_0_1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0" name="Google Shape;460;gb6ce37b85a_0_1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dd9f92fa32_2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8" name="Google Shape;468;gdd9f92fa32_2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先看一段java代码，在java代码我们经常会写get/set方法。</a:t>
            </a:r>
            <a:endParaRPr sz="1400"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（可以提问写get/set方法跟public成员变量有什么不同）</a:t>
            </a:r>
            <a:endParaRPr sz="1400"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再展示一段与之对应的Kotlin代码。</a:t>
            </a:r>
            <a:endParaRPr sz="14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dc0eb3b285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6" name="Google Shape;476;gdc0eb3b285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说明field之后，可以带出，在kotlin里面，类的属性，可以通过另外一个私有属性来获取值和提供值。其实就是field可以替换成一个私有变量。</a:t>
            </a:r>
            <a:endParaRPr sz="14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dc0eb3b285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4" name="Google Shape;484;gdc0eb3b285_0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让</a:t>
            </a:r>
            <a:r>
              <a:rPr lang="en-US"/>
              <a:t>同学先说一下java里的修饰符是有什么用的。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着重说一下internal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dc0eb3b285_0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1" name="Google Shape;491;gdc0eb3b285_0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先</a:t>
            </a:r>
            <a:r>
              <a:rPr lang="en-US"/>
              <a:t>提出两个问题，引出 equals , hashcode 等方法的作用。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b6ce37b85a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9" name="Google Shape;499;gb6ce37b85a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讲一下copy方法如果没传参的字段，默认使用原本这个对象的值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如最后新增的publisher属性，不会在equals，hashcode，tostring，copy里用到。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dc0eb3b285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0" name="Google Shape;510;gdc0eb3b285_0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be94b26b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" name="Google Shape;161;gdbe94b26b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b6ce37b85a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9" name="Google Shape;519;gb6ce37b85a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dc0eb3b285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Google Shape;529;gdc0eb3b285_0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ddbddc96ea_3_3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0" name="Google Shape;540;gddbddc96ea_3_3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b6ce37b85a_0_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7" name="Google Shape;547;gb6ce37b85a_0_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下面将会简单介绍Kotlin的基础语法，基础语法会简单的带一下。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目的是让大家看懂后面的示例代码。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b6ce37b85a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3" name="Google Shape;553;gb6ce37b85a_0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ddbddc96ea_3_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2" name="Google Shape;562;gddbddc96ea_3_1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ddbddc96ea_3_1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4" name="Google Shape;574;gddbddc96ea_3_1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时间允许可以问下，</a:t>
            </a:r>
            <a:r>
              <a:rPr lang="en-US"/>
              <a:t>LinkedHashSet 有什么特性？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保留元素插入的顺序。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ddbddc96ea_3_1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5" name="Google Shape;585;gddbddc96ea_3_1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ddbddc96ea_3_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7" name="Google Shape;597;gddbddc96ea_3_1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下面将会简单介绍Kotlin的基础语法，基础语法会简单的带一下。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目的是让大家看懂后面的示例代码。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ddbddc96ea_3_1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3" name="Google Shape;603;gddbddc96ea_3_1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be94b26bf_0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8" name="Google Shape;168;gdbe94b26bf_0_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ddbddc96ea_3_2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1" name="Google Shape;611;gddbddc96ea_3_2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ddbddc96ea_3_2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8" name="Google Shape;618;gddbddc96ea_3_2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ddbddc96ea_3_2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7" name="Google Shape;627;gddbddc96ea_3_2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ddbddc96ea_3_2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8" name="Google Shape;638;gddbddc96ea_3_2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ddbddc96ea_3_2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6" name="Google Shape;646;gddbddc96ea_3_2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ddbddc96ea_3_2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4" name="Google Shape;654;gddbddc96ea_3_2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getValue setValue 是</a:t>
            </a:r>
            <a:r>
              <a:rPr lang="en-US"/>
              <a:t>Kotlin里的操作符方法。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ddbddc96ea_3_2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1" name="Google Shape;661;gddbddc96ea_3_2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大家可以看下对应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dbe94b26bf_0_7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1" name="Google Shape;671;gdbe94b26bf_0_7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b6ce37b85a_0_1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7" name="Google Shape;677;gb6ce37b85a_0_1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b6ce37b85a_0_2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5" name="Google Shape;685;gb6ce37b85a_0_2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有</a:t>
            </a:r>
            <a:r>
              <a:rPr lang="en-US"/>
              <a:t>一个git由来的视频可以播放一下。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be94b26bf_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5" name="Google Shape;175;gdbe94b26bf_0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这里可以讲一下PATH是什么作用。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b6ce37b85a_0_2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2" name="Google Shape;692;gb6ce37b85a_0_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b6ce37b85a_0_2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0" name="Google Shape;700;gb6ce37b85a_0_2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b6ce37b85a_0_1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8" name="Google Shape;708;gb6ce37b85a_0_1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b6ce37b85a_0_2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4" name="Google Shape;714;gb6ce37b85a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6ce37b85a_0_2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2" name="Google Shape;722;gb6ce37b85a_0_2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可以提问一下git add .中的.是什么意思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b6ce37b85a_0_2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4" name="Google Shape;734;gb6ce37b85a_0_2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b6ce37b85a_0_2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6" name="Google Shape;746;gb6ce37b85a_0_2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b6ce37b85a_0_3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6" name="Google Shape;756;gb6ce37b85a_0_3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b6ce37b85a_0_3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9" name="Google Shape;769;gb6ce37b85a_0_3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b6ce37b85a_0_3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8" name="Google Shape;778;gb6ce37b85a_0_3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be94b26bf_0_2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1" name="Google Shape;181;gdbe94b26bf_0_2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这里可以讲一下PATH是什么作用。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b6ce37b85a_0_1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9" name="Google Shape;789;gb6ce37b85a_0_1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b6ce37b85a_0_3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5" name="Google Shape;795;gb6ce37b85a_0_3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b6ce37b85a_0_3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3" name="Google Shape;803;gb6ce37b85a_0_3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b6ce37b85a_0_4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4" name="Google Shape;814;gb6ce37b85a_0_4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b6ce37b85a_0_4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2" name="Google Shape;822;gb6ce37b85a_0_4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b6ce37b85a_0_4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1" name="Google Shape;831;gb6ce37b85a_0_4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b6ce37b85a_0_4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8" name="Google Shape;838;gb6ce37b85a_0_4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b6ce37b85a_0_4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9" name="Google Shape;849;gb6ce37b85a_0_4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b6ce37b85a_0_4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0" name="Google Shape;860;gb6ce37b85a_0_4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b6ce37b85a_0_4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8" name="Google Shape;868;gb6ce37b85a_0_4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be94b26bf_0_3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7" name="Google Shape;187;gdbe94b26bf_0_3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b6ce37b85a_0_5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7" name="Google Shape;877;gb6ce37b85a_0_5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大家可以在我的仓库上，push一个自己的分支，然后让旁边的同学再checkout下来。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e24e7d9174_0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0" name="Google Shape;890;ge24e7d9174_0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b6ce37b85a_0_5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5" name="Google Shape;895;gb6ce37b85a_0_5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大家可以在我的仓库上，push一个自己的分支，然后让旁边的同学再checkout下来。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b6ce37b85a_0_5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5" name="Google Shape;905;gb6ce37b85a_0_5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b6ce37b85a_0_5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2" name="Google Shape;912;gb6ce37b85a_0_5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b6ce37b85a_0_5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9" name="Google Shape;919;gb6ce37b85a_0_5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可以让大家试一下，发起一个merge request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ddbddc96ea_3_3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8" name="Google Shape;928;gddbddc96ea_3_3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推荐大家在工作的时候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7" name="Google Shape;937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/>
          <p:nvPr/>
        </p:nvSpPr>
        <p:spPr>
          <a:xfrm>
            <a:off x="-5786" y="-5761"/>
            <a:ext cx="9198000" cy="5162400"/>
          </a:xfrm>
          <a:prstGeom prst="rect">
            <a:avLst/>
          </a:prstGeom>
          <a:solidFill>
            <a:srgbClr val="11336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8"/>
          <p:cNvSpPr txBox="1"/>
          <p:nvPr>
            <p:ph idx="1" type="subTitle"/>
          </p:nvPr>
        </p:nvSpPr>
        <p:spPr>
          <a:xfrm>
            <a:off x="531700" y="3550998"/>
            <a:ext cx="3043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type="title"/>
          </p:nvPr>
        </p:nvSpPr>
        <p:spPr>
          <a:xfrm>
            <a:off x="526000" y="1900050"/>
            <a:ext cx="57336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b="1" sz="5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pic>
        <p:nvPicPr>
          <p:cNvPr descr="Image" id="13" name="Google Shape;1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4346" y="503253"/>
            <a:ext cx="1026730" cy="487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2210" y="-9506"/>
            <a:ext cx="3345643" cy="5162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4">
  <p:cSld name="TITLE_AND_BODY_1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4000"/>
              <a:buFont typeface="Arial"/>
              <a:buNone/>
              <a:defRPr b="1" sz="4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3586275" y="4927472"/>
            <a:ext cx="19713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Play"/>
              <a:buNone/>
            </a:pPr>
            <a:r>
              <a:rPr b="0" i="0" lang="en-US" sz="7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7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907850" y="2810175"/>
            <a:ext cx="7114500" cy="513900"/>
          </a:xfrm>
          <a:prstGeom prst="rect">
            <a:avLst/>
          </a:prstGeom>
          <a:solidFill>
            <a:srgbClr val="113366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7347375" y="1517100"/>
            <a:ext cx="1939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2" type="body"/>
          </p:nvPr>
        </p:nvSpPr>
        <p:spPr>
          <a:xfrm>
            <a:off x="1219375" y="1517100"/>
            <a:ext cx="4259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3" type="body"/>
          </p:nvPr>
        </p:nvSpPr>
        <p:spPr>
          <a:xfrm>
            <a:off x="1219375" y="1973125"/>
            <a:ext cx="4259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4" type="body"/>
          </p:nvPr>
        </p:nvSpPr>
        <p:spPr>
          <a:xfrm>
            <a:off x="7347375" y="1973125"/>
            <a:ext cx="1939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5" type="body"/>
          </p:nvPr>
        </p:nvSpPr>
        <p:spPr>
          <a:xfrm>
            <a:off x="1219375" y="2405750"/>
            <a:ext cx="4259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6" type="body"/>
          </p:nvPr>
        </p:nvSpPr>
        <p:spPr>
          <a:xfrm>
            <a:off x="7347375" y="2405750"/>
            <a:ext cx="1939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7" type="body"/>
          </p:nvPr>
        </p:nvSpPr>
        <p:spPr>
          <a:xfrm>
            <a:off x="1219375" y="2870575"/>
            <a:ext cx="4259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○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■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○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■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○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■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8" type="body"/>
          </p:nvPr>
        </p:nvSpPr>
        <p:spPr>
          <a:xfrm>
            <a:off x="7347375" y="2870575"/>
            <a:ext cx="1939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○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■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○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■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○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■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idx="9" type="body"/>
          </p:nvPr>
        </p:nvSpPr>
        <p:spPr>
          <a:xfrm>
            <a:off x="1219375" y="3294400"/>
            <a:ext cx="4259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3" type="body"/>
          </p:nvPr>
        </p:nvSpPr>
        <p:spPr>
          <a:xfrm>
            <a:off x="7347375" y="3294400"/>
            <a:ext cx="1939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81350" y="291035"/>
            <a:ext cx="945350" cy="9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5">
  <p:cSld name="TITLE_AND_BODY_1_1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4000"/>
              <a:buFont typeface="Arial"/>
              <a:buNone/>
              <a:defRPr b="1" sz="4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18"/>
          <p:cNvSpPr txBox="1"/>
          <p:nvPr/>
        </p:nvSpPr>
        <p:spPr>
          <a:xfrm>
            <a:off x="3586275" y="4927472"/>
            <a:ext cx="19713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Play"/>
              <a:buNone/>
            </a:pPr>
            <a:r>
              <a:rPr b="0" i="0" lang="en-US" sz="7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7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907850" y="3222288"/>
            <a:ext cx="7114500" cy="513900"/>
          </a:xfrm>
          <a:prstGeom prst="rect">
            <a:avLst/>
          </a:prstGeom>
          <a:solidFill>
            <a:srgbClr val="113366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7347375" y="1517100"/>
            <a:ext cx="1939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2" type="body"/>
          </p:nvPr>
        </p:nvSpPr>
        <p:spPr>
          <a:xfrm>
            <a:off x="1219375" y="1517100"/>
            <a:ext cx="4259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18"/>
          <p:cNvSpPr txBox="1"/>
          <p:nvPr>
            <p:ph idx="3" type="body"/>
          </p:nvPr>
        </p:nvSpPr>
        <p:spPr>
          <a:xfrm>
            <a:off x="1219375" y="1973125"/>
            <a:ext cx="4259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4" type="body"/>
          </p:nvPr>
        </p:nvSpPr>
        <p:spPr>
          <a:xfrm>
            <a:off x="7347375" y="1973125"/>
            <a:ext cx="1939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5" type="body"/>
          </p:nvPr>
        </p:nvSpPr>
        <p:spPr>
          <a:xfrm>
            <a:off x="1219375" y="2405750"/>
            <a:ext cx="4259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18"/>
          <p:cNvSpPr txBox="1"/>
          <p:nvPr>
            <p:ph idx="6" type="body"/>
          </p:nvPr>
        </p:nvSpPr>
        <p:spPr>
          <a:xfrm>
            <a:off x="7347375" y="2405750"/>
            <a:ext cx="1939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7" type="body"/>
          </p:nvPr>
        </p:nvSpPr>
        <p:spPr>
          <a:xfrm>
            <a:off x="1219375" y="2870575"/>
            <a:ext cx="4259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8" type="body"/>
          </p:nvPr>
        </p:nvSpPr>
        <p:spPr>
          <a:xfrm>
            <a:off x="7347375" y="2870575"/>
            <a:ext cx="1939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idx="9" type="body"/>
          </p:nvPr>
        </p:nvSpPr>
        <p:spPr>
          <a:xfrm>
            <a:off x="1219375" y="3294400"/>
            <a:ext cx="4259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○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■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○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■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○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■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13" type="body"/>
          </p:nvPr>
        </p:nvSpPr>
        <p:spPr>
          <a:xfrm>
            <a:off x="7347375" y="3294400"/>
            <a:ext cx="1939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○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■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○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■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○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■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81350" y="291035"/>
            <a:ext cx="945350" cy="9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(with QR)">
  <p:cSld name="Title - Top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/>
        </p:nvSpPr>
        <p:spPr>
          <a:xfrm>
            <a:off x="-24847" y="-9506"/>
            <a:ext cx="9193500" cy="5162400"/>
          </a:xfrm>
          <a:prstGeom prst="rect">
            <a:avLst/>
          </a:prstGeom>
          <a:solidFill>
            <a:srgbClr val="11336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" name="Google Shape;121;p19"/>
          <p:cNvSpPr txBox="1"/>
          <p:nvPr>
            <p:ph type="title"/>
          </p:nvPr>
        </p:nvSpPr>
        <p:spPr>
          <a:xfrm>
            <a:off x="526000" y="2228979"/>
            <a:ext cx="57336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27498" y="-15890"/>
            <a:ext cx="3145046" cy="517522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/>
          <p:nvPr/>
        </p:nvSpPr>
        <p:spPr>
          <a:xfrm>
            <a:off x="5553075" y="1343025"/>
            <a:ext cx="2771700" cy="277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136" y="283027"/>
            <a:ext cx="935850" cy="9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>
  <p:cSld name="TITLE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24e7d9008_1_52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ge24e7d9008_1_526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28" name="Google Shape;128;ge24e7d9008_1_5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9" name="Google Shape;129;ge24e7d9008_1_5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0" name="Google Shape;130;ge24e7d9008_1_5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Title - Centr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/>
        </p:nvSpPr>
        <p:spPr>
          <a:xfrm>
            <a:off x="3586275" y="4927472"/>
            <a:ext cx="19713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Play"/>
              <a:buNone/>
            </a:pPr>
            <a:r>
              <a:rPr b="0" i="0" lang="en-US" sz="7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7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1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4000"/>
              <a:buFont typeface="Arial"/>
              <a:buNone/>
              <a:defRPr b="1" sz="4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11"/>
          <p:cNvSpPr txBox="1"/>
          <p:nvPr>
            <p:ph idx="1" type="body"/>
          </p:nvPr>
        </p:nvSpPr>
        <p:spPr>
          <a:xfrm>
            <a:off x="472950" y="1254225"/>
            <a:ext cx="6751800" cy="3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" name="Google Shape;1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81350" y="291035"/>
            <a:ext cx="945350" cy="945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片包含 文本&#10;&#10;描述已自动生成" id="20" name="Google Shape;2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0330" y="4198175"/>
            <a:ext cx="3903670" cy="9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Photo - Vertical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0585" y="282299"/>
            <a:ext cx="945350" cy="94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2"/>
          <p:cNvSpPr txBox="1"/>
          <p:nvPr/>
        </p:nvSpPr>
        <p:spPr>
          <a:xfrm>
            <a:off x="3586275" y="4927472"/>
            <a:ext cx="19713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Play"/>
              <a:buNone/>
            </a:pPr>
            <a:r>
              <a:rPr b="0" i="0" lang="en-US" sz="7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7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2"/>
          <p:cNvSpPr txBox="1"/>
          <p:nvPr>
            <p:ph type="title"/>
          </p:nvPr>
        </p:nvSpPr>
        <p:spPr>
          <a:xfrm>
            <a:off x="526000" y="1595250"/>
            <a:ext cx="41427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3900"/>
              <a:buFont typeface="Arial"/>
              <a:buNone/>
              <a:defRPr b="1" sz="39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4300"/>
              <a:buFont typeface="Open Sans"/>
              <a:buNone/>
              <a:defRPr sz="43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4300"/>
              <a:buFont typeface="Open Sans"/>
              <a:buNone/>
              <a:defRPr sz="43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4300"/>
              <a:buFont typeface="Open Sans"/>
              <a:buNone/>
              <a:defRPr sz="43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4300"/>
              <a:buFont typeface="Open Sans"/>
              <a:buNone/>
              <a:defRPr sz="43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4300"/>
              <a:buFont typeface="Open Sans"/>
              <a:buNone/>
              <a:defRPr sz="43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4300"/>
              <a:buFont typeface="Open Sans"/>
              <a:buNone/>
              <a:defRPr sz="43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4300"/>
              <a:buFont typeface="Open Sans"/>
              <a:buNone/>
              <a:defRPr sz="43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4300"/>
              <a:buFont typeface="Open Sans"/>
              <a:buNone/>
              <a:defRPr sz="43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descr="图标&#10;&#10;中度可信度描述已自动生成" id="25" name="Google Shape;2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1300" y="0"/>
            <a:ext cx="4142699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Photo - Horizontal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/>
          <p:nvPr/>
        </p:nvSpPr>
        <p:spPr>
          <a:xfrm>
            <a:off x="3586275" y="4927472"/>
            <a:ext cx="19713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Play"/>
              <a:buNone/>
            </a:pPr>
            <a:r>
              <a:rPr b="0" i="0" lang="en-US" sz="7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7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0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4000"/>
              <a:buFont typeface="Arial"/>
              <a:buNone/>
              <a:defRPr b="1" sz="4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10"/>
          <p:cNvSpPr txBox="1"/>
          <p:nvPr>
            <p:ph idx="1" type="body"/>
          </p:nvPr>
        </p:nvSpPr>
        <p:spPr>
          <a:xfrm>
            <a:off x="472950" y="1254225"/>
            <a:ext cx="6751800" cy="3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0" name="Google Shape;3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81350" y="291035"/>
            <a:ext cx="945350" cy="945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片包含 文本&#10;&#10;描述已自动生成" id="31" name="Google Shape;3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0330" y="4198175"/>
            <a:ext cx="3903670" cy="9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81350" y="291035"/>
            <a:ext cx="945350" cy="94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9"/>
          <p:cNvSpPr/>
          <p:nvPr/>
        </p:nvSpPr>
        <p:spPr>
          <a:xfrm>
            <a:off x="907950" y="1425200"/>
            <a:ext cx="7114500" cy="513900"/>
          </a:xfrm>
          <a:prstGeom prst="rect">
            <a:avLst/>
          </a:prstGeom>
          <a:solidFill>
            <a:srgbClr val="113366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7347375" y="1517100"/>
            <a:ext cx="1939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●"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○"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■"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●"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○"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■"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●"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○"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■"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1219375" y="1517100"/>
            <a:ext cx="4259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4000"/>
              <a:buFont typeface="Arial"/>
              <a:buNone/>
              <a:defRPr b="1" sz="4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None/>
              <a:defRPr sz="4000"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None/>
              <a:defRPr sz="4000"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None/>
              <a:defRPr sz="4000"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None/>
              <a:defRPr sz="4000"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None/>
              <a:defRPr sz="4000"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None/>
              <a:defRPr sz="4000"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None/>
              <a:defRPr sz="4000"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None/>
              <a:defRPr sz="40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8" name="Google Shape;38;p9"/>
          <p:cNvSpPr txBox="1"/>
          <p:nvPr/>
        </p:nvSpPr>
        <p:spPr>
          <a:xfrm>
            <a:off x="3586275" y="4927472"/>
            <a:ext cx="19713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Play"/>
              <a:buNone/>
            </a:pPr>
            <a:r>
              <a:rPr b="0" i="0" lang="en-US" sz="7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7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9"/>
          <p:cNvSpPr txBox="1"/>
          <p:nvPr>
            <p:ph idx="3" type="body"/>
          </p:nvPr>
        </p:nvSpPr>
        <p:spPr>
          <a:xfrm>
            <a:off x="1219375" y="1973125"/>
            <a:ext cx="4259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4" type="body"/>
          </p:nvPr>
        </p:nvSpPr>
        <p:spPr>
          <a:xfrm>
            <a:off x="7347375" y="1973125"/>
            <a:ext cx="1939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●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○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■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●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○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■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●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○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■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5" type="body"/>
          </p:nvPr>
        </p:nvSpPr>
        <p:spPr>
          <a:xfrm>
            <a:off x="1219375" y="2405750"/>
            <a:ext cx="4259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6" type="body"/>
          </p:nvPr>
        </p:nvSpPr>
        <p:spPr>
          <a:xfrm>
            <a:off x="7347375" y="2405750"/>
            <a:ext cx="1939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●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○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■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●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○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■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●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○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■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7" type="body"/>
          </p:nvPr>
        </p:nvSpPr>
        <p:spPr>
          <a:xfrm>
            <a:off x="1219375" y="2870575"/>
            <a:ext cx="4259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8" type="body"/>
          </p:nvPr>
        </p:nvSpPr>
        <p:spPr>
          <a:xfrm>
            <a:off x="7347375" y="2870575"/>
            <a:ext cx="1939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●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○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■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●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○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■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●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○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■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9" type="body"/>
          </p:nvPr>
        </p:nvSpPr>
        <p:spPr>
          <a:xfrm>
            <a:off x="1219375" y="3294400"/>
            <a:ext cx="4259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3" type="body"/>
          </p:nvPr>
        </p:nvSpPr>
        <p:spPr>
          <a:xfrm>
            <a:off x="7347375" y="3294400"/>
            <a:ext cx="1939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●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○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■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●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○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■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●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○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Open Sans"/>
              <a:buChar char="■"/>
              <a:defRPr sz="2000">
                <a:solidFill>
                  <a:srgbClr val="11336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itle - Top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/>
          <p:nvPr/>
        </p:nvSpPr>
        <p:spPr>
          <a:xfrm>
            <a:off x="-24847" y="-9506"/>
            <a:ext cx="9193500" cy="5162400"/>
          </a:xfrm>
          <a:prstGeom prst="rect">
            <a:avLst/>
          </a:prstGeom>
          <a:solidFill>
            <a:srgbClr val="11336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" name="Google Shape;4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4136" y="283027"/>
            <a:ext cx="935850" cy="935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/>
          <p:nvPr>
            <p:ph type="title"/>
          </p:nvPr>
        </p:nvSpPr>
        <p:spPr>
          <a:xfrm>
            <a:off x="526000" y="2228979"/>
            <a:ext cx="57336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b="1" sz="5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pic>
        <p:nvPicPr>
          <p:cNvPr id="51" name="Google Shape;5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7498" y="-15890"/>
            <a:ext cx="3145046" cy="5175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 (with QR)">
  <p:cSld name="TITLE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/>
        </p:nvSpPr>
        <p:spPr>
          <a:xfrm>
            <a:off x="-5786" y="-5761"/>
            <a:ext cx="9198000" cy="5162400"/>
          </a:xfrm>
          <a:prstGeom prst="rect">
            <a:avLst/>
          </a:prstGeom>
          <a:solidFill>
            <a:srgbClr val="11336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531700" y="3550998"/>
            <a:ext cx="3043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  <a:def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type="title"/>
          </p:nvPr>
        </p:nvSpPr>
        <p:spPr>
          <a:xfrm>
            <a:off x="526000" y="1900050"/>
            <a:ext cx="57336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pic>
        <p:nvPicPr>
          <p:cNvPr descr="Image"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4346" y="503253"/>
            <a:ext cx="1026730" cy="487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2210" y="-9506"/>
            <a:ext cx="3345643" cy="516246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/>
          <p:nvPr/>
        </p:nvSpPr>
        <p:spPr>
          <a:xfrm>
            <a:off x="5553075" y="1343025"/>
            <a:ext cx="2771700" cy="277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2">
  <p:cSld name="TITLE_AND_BODY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4000"/>
              <a:buFont typeface="Arial"/>
              <a:buNone/>
              <a:defRPr b="1" sz="4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/>
        </p:nvSpPr>
        <p:spPr>
          <a:xfrm>
            <a:off x="3586275" y="4927472"/>
            <a:ext cx="19713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Play"/>
              <a:buNone/>
            </a:pPr>
            <a:r>
              <a:rPr b="0" i="0" lang="en-US" sz="7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7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5"/>
          <p:cNvSpPr/>
          <p:nvPr/>
        </p:nvSpPr>
        <p:spPr>
          <a:xfrm>
            <a:off x="907850" y="1891850"/>
            <a:ext cx="7114500" cy="513900"/>
          </a:xfrm>
          <a:prstGeom prst="rect">
            <a:avLst/>
          </a:prstGeom>
          <a:solidFill>
            <a:srgbClr val="113366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7347375" y="1517100"/>
            <a:ext cx="1939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2" type="body"/>
          </p:nvPr>
        </p:nvSpPr>
        <p:spPr>
          <a:xfrm>
            <a:off x="1219375" y="1517100"/>
            <a:ext cx="4259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3" type="body"/>
          </p:nvPr>
        </p:nvSpPr>
        <p:spPr>
          <a:xfrm>
            <a:off x="1219375" y="1973125"/>
            <a:ext cx="4259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○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■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○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■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○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■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4" type="body"/>
          </p:nvPr>
        </p:nvSpPr>
        <p:spPr>
          <a:xfrm>
            <a:off x="7347375" y="1973125"/>
            <a:ext cx="1939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○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■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○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■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○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■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5" type="body"/>
          </p:nvPr>
        </p:nvSpPr>
        <p:spPr>
          <a:xfrm>
            <a:off x="1219375" y="2405750"/>
            <a:ext cx="4259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6" type="body"/>
          </p:nvPr>
        </p:nvSpPr>
        <p:spPr>
          <a:xfrm>
            <a:off x="7347375" y="2405750"/>
            <a:ext cx="1939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7" type="body"/>
          </p:nvPr>
        </p:nvSpPr>
        <p:spPr>
          <a:xfrm>
            <a:off x="1219375" y="2870575"/>
            <a:ext cx="4259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8" type="body"/>
          </p:nvPr>
        </p:nvSpPr>
        <p:spPr>
          <a:xfrm>
            <a:off x="7347375" y="2870575"/>
            <a:ext cx="1939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9" type="body"/>
          </p:nvPr>
        </p:nvSpPr>
        <p:spPr>
          <a:xfrm>
            <a:off x="1219375" y="3294400"/>
            <a:ext cx="4259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3" type="body"/>
          </p:nvPr>
        </p:nvSpPr>
        <p:spPr>
          <a:xfrm>
            <a:off x="7347375" y="3294400"/>
            <a:ext cx="1939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81350" y="291035"/>
            <a:ext cx="945350" cy="9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3">
  <p:cSld name="TITLE_AND_BODY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4000"/>
              <a:buFont typeface="Arial"/>
              <a:buNone/>
              <a:defRPr b="1" sz="4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6"/>
          <p:cNvSpPr txBox="1"/>
          <p:nvPr/>
        </p:nvSpPr>
        <p:spPr>
          <a:xfrm>
            <a:off x="3586275" y="4927472"/>
            <a:ext cx="19713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Play"/>
              <a:buNone/>
            </a:pPr>
            <a:r>
              <a:rPr b="0" i="0" lang="en-US" sz="7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7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907850" y="2337050"/>
            <a:ext cx="7114500" cy="513900"/>
          </a:xfrm>
          <a:prstGeom prst="rect">
            <a:avLst/>
          </a:prstGeom>
          <a:solidFill>
            <a:srgbClr val="113366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7347375" y="1517100"/>
            <a:ext cx="1939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2" type="body"/>
          </p:nvPr>
        </p:nvSpPr>
        <p:spPr>
          <a:xfrm>
            <a:off x="1219375" y="1517100"/>
            <a:ext cx="4259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•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3" type="body"/>
          </p:nvPr>
        </p:nvSpPr>
        <p:spPr>
          <a:xfrm>
            <a:off x="1219375" y="1973125"/>
            <a:ext cx="4259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4" type="body"/>
          </p:nvPr>
        </p:nvSpPr>
        <p:spPr>
          <a:xfrm>
            <a:off x="7347375" y="1973125"/>
            <a:ext cx="1939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5" type="body"/>
          </p:nvPr>
        </p:nvSpPr>
        <p:spPr>
          <a:xfrm>
            <a:off x="1219375" y="2405750"/>
            <a:ext cx="4259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○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■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○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■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○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■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6" type="body"/>
          </p:nvPr>
        </p:nvSpPr>
        <p:spPr>
          <a:xfrm>
            <a:off x="7347375" y="2405750"/>
            <a:ext cx="1939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○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■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○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■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○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■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7" type="body"/>
          </p:nvPr>
        </p:nvSpPr>
        <p:spPr>
          <a:xfrm>
            <a:off x="1219375" y="2870575"/>
            <a:ext cx="4259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8" type="body"/>
          </p:nvPr>
        </p:nvSpPr>
        <p:spPr>
          <a:xfrm>
            <a:off x="7347375" y="2870575"/>
            <a:ext cx="1939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9" type="body"/>
          </p:nvPr>
        </p:nvSpPr>
        <p:spPr>
          <a:xfrm>
            <a:off x="1219375" y="3294400"/>
            <a:ext cx="4259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13" type="body"/>
          </p:nvPr>
        </p:nvSpPr>
        <p:spPr>
          <a:xfrm>
            <a:off x="7347375" y="3294400"/>
            <a:ext cx="1939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●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○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113366"/>
              </a:buClr>
              <a:buSzPts val="2600"/>
              <a:buFont typeface="Arial"/>
              <a:buChar char="■"/>
              <a:defRPr sz="2000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81350" y="291035"/>
            <a:ext cx="945350" cy="9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Open Sans"/>
              <a:buNone/>
              <a:defRPr b="0" i="0" sz="4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Open Sans"/>
              <a:buNone/>
              <a:defRPr b="0" i="0" sz="4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Open Sans"/>
              <a:buNone/>
              <a:defRPr b="0" i="0" sz="4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Open Sans"/>
              <a:buNone/>
              <a:defRPr b="0" i="0" sz="4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Open Sans"/>
              <a:buNone/>
              <a:defRPr b="0" i="0" sz="4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Open Sans"/>
              <a:buNone/>
              <a:defRPr b="0" i="0" sz="4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Open Sans"/>
              <a:buNone/>
              <a:defRPr b="0" i="0" sz="4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Open Sans"/>
              <a:buNone/>
              <a:defRPr b="0" i="0" sz="4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Open Sans"/>
              <a:buNone/>
              <a:defRPr b="0" i="0" sz="4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633413" y="1181100"/>
            <a:ext cx="78771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•"/>
              <a:defRPr b="0" i="0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•"/>
              <a:defRPr b="0" i="0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•"/>
              <a:defRPr b="0" i="0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•"/>
              <a:defRPr b="0" i="0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•"/>
              <a:defRPr b="0" i="0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873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•"/>
              <a:defRPr b="0" i="0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873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•"/>
              <a:defRPr b="0" i="0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873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•"/>
              <a:defRPr b="0" i="0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873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•"/>
              <a:defRPr b="0" i="0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2" type="sldNum"/>
          </p:nvPr>
        </p:nvSpPr>
        <p:spPr>
          <a:xfrm>
            <a:off x="4484637" y="4905375"/>
            <a:ext cx="1701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Relationship Id="rId4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.android.com/studio/intro/keyboard-shortcut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eveloper.android.com/studio" TargetMode="External"/><Relationship Id="rId4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brew.sh/" TargetMode="External"/><Relationship Id="rId4" Type="http://schemas.openxmlformats.org/officeDocument/2006/relationships/image" Target="../media/image3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drive.google.com/file/d/1-0IfLkBUg9aqF8iQWjByoMhdFM1TJnNZ/view?usp=shar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hyperlink" Target="mailto:youremail@example.com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0.png"/><Relationship Id="rId4" Type="http://schemas.openxmlformats.org/officeDocument/2006/relationships/image" Target="../media/image54.png"/><Relationship Id="rId5" Type="http://schemas.openxmlformats.org/officeDocument/2006/relationships/image" Target="../media/image5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5.png"/><Relationship Id="rId4" Type="http://schemas.openxmlformats.org/officeDocument/2006/relationships/image" Target="../media/image4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5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5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5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56.png"/><Relationship Id="rId4" Type="http://schemas.openxmlformats.org/officeDocument/2006/relationships/hyperlink" Target="https://git-fork.com/" TargetMode="External"/><Relationship Id="rId5" Type="http://schemas.openxmlformats.org/officeDocument/2006/relationships/image" Target="../media/image60.png"/><Relationship Id="rId6" Type="http://schemas.openxmlformats.org/officeDocument/2006/relationships/hyperlink" Target="https://www.sourcetreeapp.com/" TargetMode="Externa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24e7d9008_1_446"/>
          <p:cNvSpPr txBox="1"/>
          <p:nvPr/>
        </p:nvSpPr>
        <p:spPr>
          <a:xfrm>
            <a:off x="2213975" y="2094977"/>
            <a:ext cx="47160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lt1"/>
                </a:solidFill>
              </a:rPr>
              <a:t>从头搭建一个</a:t>
            </a:r>
            <a:endParaRPr sz="36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lt1"/>
                </a:solidFill>
              </a:rPr>
              <a:t>Android应用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descr="图片包含 图标&#10;&#10;描述已自动生成" id="136" name="Google Shape;136;ge24e7d9008_1_4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9109" y="709090"/>
            <a:ext cx="1666875" cy="1385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24e7d9174_0_2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solidFill>
                  <a:schemeClr val="accent1"/>
                </a:solidFill>
              </a:rPr>
              <a:t>Mini Program</a:t>
            </a:r>
            <a:endParaRPr/>
          </a:p>
        </p:txBody>
      </p:sp>
      <p:sp>
        <p:nvSpPr>
          <p:cNvPr id="196" name="Google Shape;196;ge24e7d9174_0_2"/>
          <p:cNvSpPr txBox="1"/>
          <p:nvPr>
            <p:ph idx="1" type="body"/>
          </p:nvPr>
        </p:nvSpPr>
        <p:spPr>
          <a:xfrm>
            <a:off x="472950" y="1101825"/>
            <a:ext cx="6751800" cy="3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各位学员完成了课程后，会有一个</a:t>
            </a:r>
            <a:r>
              <a:rPr b="1" lang="en-US">
                <a:solidFill>
                  <a:schemeClr val="accent2"/>
                </a:solidFill>
              </a:rPr>
              <a:t>为期两天</a:t>
            </a:r>
            <a:r>
              <a:rPr lang="en-US"/>
              <a:t>的Mini Program项目活动。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要求各组</a:t>
            </a:r>
            <a:r>
              <a:rPr b="1" lang="en-US">
                <a:solidFill>
                  <a:schemeClr val="accent2"/>
                </a:solidFill>
              </a:rPr>
              <a:t>独立完成一款较为完整的app</a:t>
            </a:r>
            <a:r>
              <a:rPr lang="en-US"/>
              <a:t>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e24e7d9174_0_2"/>
          <p:cNvSpPr txBox="1"/>
          <p:nvPr/>
        </p:nvSpPr>
        <p:spPr>
          <a:xfrm>
            <a:off x="415925" y="1661675"/>
            <a:ext cx="5369700" cy="31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850">
                <a:solidFill>
                  <a:srgbClr val="333333"/>
                </a:solidFill>
              </a:rPr>
              <a:t>主题</a:t>
            </a:r>
            <a:endParaRPr sz="8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850">
                <a:solidFill>
                  <a:srgbClr val="333333"/>
                </a:solidFill>
              </a:rPr>
              <a:t>自由主题</a:t>
            </a:r>
            <a:endParaRPr b="1" sz="8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333333"/>
                </a:solidFill>
              </a:rPr>
              <a:t>原则上主题不指定，可以组内脑洞或头脑风暴决定。</a:t>
            </a:r>
            <a:endParaRPr sz="8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850">
                <a:solidFill>
                  <a:srgbClr val="333333"/>
                </a:solidFill>
              </a:rPr>
              <a:t>默认主题</a:t>
            </a:r>
            <a:endParaRPr b="1" sz="8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333333"/>
                </a:solidFill>
              </a:rPr>
              <a:t>鉴于并不是所有组内都有BE和其他端的开发经验。我们有一个默认的项目主题：</a:t>
            </a:r>
            <a:endParaRPr sz="8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850">
                <a:solidFill>
                  <a:srgbClr val="333333"/>
                </a:solidFill>
              </a:rPr>
              <a:t>实现一个活动分享的社交平台。</a:t>
            </a:r>
            <a:endParaRPr i="1" sz="8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850">
                <a:solidFill>
                  <a:srgbClr val="333333"/>
                </a:solidFill>
              </a:rPr>
              <a:t>用户可以发起活动，活动附带图片、文本等信息。其他用户对这个活动作出互动，比如可以点赞、参与或者评论。</a:t>
            </a:r>
            <a:endParaRPr b="1" i="1" sz="18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333333"/>
                </a:solidFill>
              </a:rPr>
              <a:t>可以按照自己的想法增加一些创新的功能。</a:t>
            </a:r>
            <a:endParaRPr sz="8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333333"/>
                </a:solidFill>
              </a:rPr>
              <a:t>点赞、参与、评论等并非强制要求。</a:t>
            </a:r>
            <a:endParaRPr sz="8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333333"/>
                </a:solidFill>
              </a:rPr>
              <a:t>界面样式不强制要求，自行制定。</a:t>
            </a:r>
            <a:endParaRPr sz="8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850">
                <a:solidFill>
                  <a:srgbClr val="333333"/>
                </a:solidFill>
              </a:rPr>
              <a:t>技术栈不要求，自行制定。</a:t>
            </a:r>
            <a:endParaRPr sz="1200"/>
          </a:p>
        </p:txBody>
      </p:sp>
      <p:pic>
        <p:nvPicPr>
          <p:cNvPr id="198" name="Google Shape;198;ge24e7d9174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650" y="2029750"/>
            <a:ext cx="2215301" cy="221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be94b26bf_0_416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创建项目</a:t>
            </a:r>
            <a:endParaRPr/>
          </a:p>
        </p:txBody>
      </p:sp>
      <p:sp>
        <p:nvSpPr>
          <p:cNvPr id="204" name="Google Shape;204;gdbe94b26bf_0_416"/>
          <p:cNvSpPr txBox="1"/>
          <p:nvPr>
            <p:ph idx="1" type="body"/>
          </p:nvPr>
        </p:nvSpPr>
        <p:spPr>
          <a:xfrm>
            <a:off x="472950" y="1254225"/>
            <a:ext cx="3898200" cy="3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Name：应用的名称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PackageName：应用的包名，相当于应用的唯一标识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Minimum SDK：最低支持的Android ROM版本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常见包名命名规则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•"/>
            </a:pPr>
            <a:r>
              <a:rPr lang="en-US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将您的域名反转过来作为前缀，比如如果您的域名是zan.com，那么包名可以用com.zan开头，这样可以有效的避免重复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•"/>
            </a:pPr>
            <a:r>
              <a:rPr lang="en-US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在后面增加描述产品名称的字符，比如果果您的应用是视频应用，可以命名为com.zan.video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•"/>
            </a:pPr>
            <a:r>
              <a:rPr lang="en-US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如果您没有域名，可以使用自己的邮箱作为前缀，比如 com.163.WoDeYouXiang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" name="Google Shape;205;gdbe94b26bf_0_4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375" y="645350"/>
            <a:ext cx="3966750" cy="286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dbe94b26bf_0_416"/>
          <p:cNvSpPr txBox="1"/>
          <p:nvPr/>
        </p:nvSpPr>
        <p:spPr>
          <a:xfrm>
            <a:off x="4783938" y="3630225"/>
            <a:ext cx="3641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接下来给大家 1 分钟的时间。</a:t>
            </a:r>
            <a:endParaRPr sz="12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每个小组可以商量一下后续Mini Program项目的名字。</a:t>
            </a:r>
            <a:endParaRPr sz="12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并且每位学员可以尝试创建一个项目。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be94b26bf_0_693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项目结构</a:t>
            </a:r>
            <a:endParaRPr/>
          </a:p>
        </p:txBody>
      </p:sp>
      <p:sp>
        <p:nvSpPr>
          <p:cNvPr id="212" name="Google Shape;212;gdbe94b26bf_0_693"/>
          <p:cNvSpPr txBox="1"/>
          <p:nvPr>
            <p:ph idx="1" type="body"/>
          </p:nvPr>
        </p:nvSpPr>
        <p:spPr>
          <a:xfrm>
            <a:off x="472950" y="1254225"/>
            <a:ext cx="6751800" cy="3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20212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Android的项目使用gradle构建</a:t>
            </a:r>
            <a:endParaRPr b="1"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一个Project可以拥有多个Module。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这里的</a:t>
            </a:r>
            <a:r>
              <a:rPr b="1" lang="en-US" sz="1200">
                <a:solidFill>
                  <a:srgbClr val="20212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-US" sz="1200">
                <a:solidFill>
                  <a:srgbClr val="20212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是最终构建apk的Module。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3" name="Google Shape;213;gdbe94b26bf_0_6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9425" y="73150"/>
            <a:ext cx="2370925" cy="478672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dbe94b26bf_0_693"/>
          <p:cNvSpPr txBox="1"/>
          <p:nvPr/>
        </p:nvSpPr>
        <p:spPr>
          <a:xfrm>
            <a:off x="2211150" y="2948200"/>
            <a:ext cx="9828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gdbe94b26bf_0_693"/>
          <p:cNvSpPr txBox="1"/>
          <p:nvPr/>
        </p:nvSpPr>
        <p:spPr>
          <a:xfrm>
            <a:off x="638425" y="3877250"/>
            <a:ext cx="1218600" cy="38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ImageLoader</a:t>
            </a:r>
            <a:endParaRPr b="0" i="0" sz="1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" name="Google Shape;216;gdbe94b26bf_0_693"/>
          <p:cNvSpPr txBox="1"/>
          <p:nvPr/>
        </p:nvSpPr>
        <p:spPr>
          <a:xfrm>
            <a:off x="2093250" y="3869600"/>
            <a:ext cx="12186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Network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gdbe94b26bf_0_693"/>
          <p:cNvSpPr txBox="1"/>
          <p:nvPr/>
        </p:nvSpPr>
        <p:spPr>
          <a:xfrm>
            <a:off x="3548075" y="3869600"/>
            <a:ext cx="12186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Logger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8" name="Google Shape;218;gdbe94b26bf_0_693"/>
          <p:cNvCxnSpPr>
            <a:stCxn id="215" idx="0"/>
            <a:endCxn id="214" idx="2"/>
          </p:cNvCxnSpPr>
          <p:nvPr/>
        </p:nvCxnSpPr>
        <p:spPr>
          <a:xfrm flipH="1" rot="10800000">
            <a:off x="1247725" y="3348350"/>
            <a:ext cx="1454700" cy="52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9" name="Google Shape;219;gdbe94b26bf_0_693"/>
          <p:cNvCxnSpPr>
            <a:stCxn id="216" idx="0"/>
            <a:endCxn id="214" idx="2"/>
          </p:cNvCxnSpPr>
          <p:nvPr/>
        </p:nvCxnSpPr>
        <p:spPr>
          <a:xfrm rot="10800000">
            <a:off x="2702550" y="3348500"/>
            <a:ext cx="0" cy="5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0" name="Google Shape;220;gdbe94b26bf_0_693"/>
          <p:cNvCxnSpPr>
            <a:stCxn id="217" idx="0"/>
            <a:endCxn id="214" idx="2"/>
          </p:cNvCxnSpPr>
          <p:nvPr/>
        </p:nvCxnSpPr>
        <p:spPr>
          <a:xfrm rot="10800000">
            <a:off x="2702675" y="3348500"/>
            <a:ext cx="1454700" cy="5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be94b26bf_0_714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项目结构</a:t>
            </a:r>
            <a:endParaRPr/>
          </a:p>
        </p:txBody>
      </p:sp>
      <p:sp>
        <p:nvSpPr>
          <p:cNvPr id="226" name="Google Shape;226;gdbe94b26bf_0_714"/>
          <p:cNvSpPr txBox="1"/>
          <p:nvPr>
            <p:ph idx="1" type="body"/>
          </p:nvPr>
        </p:nvSpPr>
        <p:spPr>
          <a:xfrm>
            <a:off x="472950" y="1254225"/>
            <a:ext cx="6751800" cy="3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根目录的build.gradle是整个Project的构建配置.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Module里的build.gradle是该模块的构建配置.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27" name="Google Shape;227;gdbe94b26bf_0_7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8199" y="263350"/>
            <a:ext cx="4022451" cy="4444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be94b26bf_0_730"/>
          <p:cNvSpPr txBox="1"/>
          <p:nvPr>
            <p:ph type="title"/>
          </p:nvPr>
        </p:nvSpPr>
        <p:spPr>
          <a:xfrm>
            <a:off x="526000" y="1595250"/>
            <a:ext cx="41427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3663"/>
              </a:buClr>
              <a:buSzPts val="4500"/>
              <a:buFont typeface="Play"/>
              <a:buNone/>
            </a:pPr>
            <a:r>
              <a:rPr lang="en-US"/>
              <a:t>创建你的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3663"/>
              </a:buClr>
              <a:buSzPts val="4500"/>
              <a:buFont typeface="Play"/>
              <a:buNone/>
            </a:pPr>
            <a:r>
              <a:rPr lang="en-US"/>
              <a:t>第一个项目</a:t>
            </a:r>
            <a:endParaRPr/>
          </a:p>
        </p:txBody>
      </p:sp>
      <p:sp>
        <p:nvSpPr>
          <p:cNvPr id="233" name="Google Shape;233;gdbe94b26bf_0_730"/>
          <p:cNvSpPr txBox="1"/>
          <p:nvPr/>
        </p:nvSpPr>
        <p:spPr>
          <a:xfrm>
            <a:off x="526000" y="3111150"/>
            <a:ext cx="343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1.1    安装Android Studio</a:t>
            </a:r>
            <a:endParaRPr b="0" i="0" sz="1400" u="none" cap="none" strike="noStrike">
              <a:solidFill>
                <a:schemeClr val="lt1"/>
              </a:solidFill>
              <a:highlight>
                <a:schemeClr val="accen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1.2    创建Android项目</a:t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Roboto Mono"/>
                <a:ea typeface="Roboto Mono"/>
                <a:cs typeface="Roboto Mono"/>
                <a:sym typeface="Roboto Mono"/>
              </a:rPr>
              <a:t>1.3    运行Android项目</a:t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be94b26bf_0_749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真机运行</a:t>
            </a:r>
            <a:endParaRPr/>
          </a:p>
        </p:txBody>
      </p:sp>
      <p:sp>
        <p:nvSpPr>
          <p:cNvPr id="239" name="Google Shape;239;gdbe94b26bf_0_749"/>
          <p:cNvSpPr txBox="1"/>
          <p:nvPr>
            <p:ph idx="1" type="body"/>
          </p:nvPr>
        </p:nvSpPr>
        <p:spPr>
          <a:xfrm>
            <a:off x="472950" y="1254225"/>
            <a:ext cx="6751800" cy="3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 Mono"/>
              <a:buChar char="-"/>
            </a:pP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打开手机的开发者模式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 Mono"/>
              <a:buChar char="-"/>
            </a:pP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打开 USB 调试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 Mono"/>
              <a:buChar char="-"/>
            </a:pP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连接电脑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 Mono"/>
              <a:buChar char="-"/>
            </a:pP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点击Run按钮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0" name="Google Shape;240;gdbe94b26bf_0_7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5525" y="272812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dbe94b26bf_0_7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1625" y="543274"/>
            <a:ext cx="1977751" cy="395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be94b26bf_0_761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模拟器运行</a:t>
            </a:r>
            <a:endParaRPr/>
          </a:p>
        </p:txBody>
      </p:sp>
      <p:sp>
        <p:nvSpPr>
          <p:cNvPr id="247" name="Google Shape;247;gdbe94b26bf_0_761"/>
          <p:cNvSpPr txBox="1"/>
          <p:nvPr>
            <p:ph idx="1" type="body"/>
          </p:nvPr>
        </p:nvSpPr>
        <p:spPr>
          <a:xfrm>
            <a:off x="472950" y="1254225"/>
            <a:ext cx="6751800" cy="3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 Mono"/>
              <a:buChar char="-"/>
            </a:pP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按右图，打开AVD Manager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 Mono"/>
              <a:buChar char="-"/>
            </a:pP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点击 Create Virtual Device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 Mono"/>
              <a:buChar char="-"/>
            </a:pP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选择模拟器的模板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 Mono"/>
              <a:buChar char="-"/>
            </a:pP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选择模拟器的Rom版本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 Mono"/>
              <a:buChar char="-"/>
            </a:pP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启动模拟器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 Mono"/>
              <a:buChar char="-"/>
            </a:pP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点击Run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8" name="Google Shape;248;gdbe94b26bf_0_7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0700" y="604600"/>
            <a:ext cx="2444675" cy="18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be94b26bf_0_735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必备快捷键</a:t>
            </a:r>
            <a:endParaRPr/>
          </a:p>
        </p:txBody>
      </p:sp>
      <p:sp>
        <p:nvSpPr>
          <p:cNvPr id="254" name="Google Shape;254;gdbe94b26bf_0_735"/>
          <p:cNvSpPr txBox="1"/>
          <p:nvPr>
            <p:ph idx="1" type="body"/>
          </p:nvPr>
        </p:nvSpPr>
        <p:spPr>
          <a:xfrm>
            <a:off x="472950" y="1254225"/>
            <a:ext cx="6751800" cy="3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搜索全部内容（包括代码和菜单）: 按两次Shift</a:t>
            </a:r>
            <a:endParaRPr sz="1300"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>
                <a:solidFill>
                  <a:srgbClr val="20212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打开类：Command + O</a:t>
            </a:r>
            <a:endParaRPr sz="1300"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>
              <a:solidFill>
                <a:srgbClr val="20212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查找文件（而不是类）: Command + Shift + O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在路径中查找(全局搜索): </a:t>
            </a:r>
            <a:r>
              <a:rPr lang="en-US" sz="13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Command + Shift + F</a:t>
            </a:r>
            <a:endParaRPr sz="13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跳到某一行: </a:t>
            </a:r>
            <a:r>
              <a:rPr lang="en-US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Command + L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https://developer.android.com/studio/intro/keyboard-shortcuts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dbe94b26bf_0_769"/>
          <p:cNvSpPr txBox="1"/>
          <p:nvPr>
            <p:ph type="title"/>
          </p:nvPr>
        </p:nvSpPr>
        <p:spPr>
          <a:xfrm>
            <a:off x="526000" y="1595250"/>
            <a:ext cx="41427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3663"/>
              </a:buClr>
              <a:buSzPts val="4500"/>
              <a:buFont typeface="Play"/>
              <a:buNone/>
            </a:pPr>
            <a:r>
              <a:rPr lang="en-US"/>
              <a:t>写下你的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3663"/>
              </a:buClr>
              <a:buSzPts val="4500"/>
              <a:buFont typeface="Play"/>
              <a:buNone/>
            </a:pPr>
            <a:r>
              <a:rPr lang="en-US"/>
              <a:t>第一行Kotlin</a:t>
            </a:r>
            <a:endParaRPr/>
          </a:p>
        </p:txBody>
      </p:sp>
      <p:sp>
        <p:nvSpPr>
          <p:cNvPr id="260" name="Google Shape;260;gdbe94b26bf_0_769"/>
          <p:cNvSpPr txBox="1"/>
          <p:nvPr/>
        </p:nvSpPr>
        <p:spPr>
          <a:xfrm>
            <a:off x="526000" y="3111150"/>
            <a:ext cx="3431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highlight>
                  <a:schemeClr val="accent1"/>
                </a:highlight>
                <a:latin typeface="Roboto Mono"/>
                <a:ea typeface="Roboto Mono"/>
                <a:cs typeface="Roboto Mono"/>
                <a:sym typeface="Roboto Mono"/>
              </a:rPr>
              <a:t>1.1    Kotlin vs Java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1.2    Kotlin基础语法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1.3    Kotlin的函数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1.4    Kotlin的面向对象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1.5    Kotlin的集合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1.6    Kotlin的扩展&amp;委托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be94b26bf_0_779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Kotlin vs Java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6" name="Google Shape;266;gdbe94b26bf_0_7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4375" y="2207538"/>
            <a:ext cx="4975251" cy="11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dbe94b26bf_0_779"/>
          <p:cNvSpPr txBox="1"/>
          <p:nvPr/>
        </p:nvSpPr>
        <p:spPr>
          <a:xfrm>
            <a:off x="2084375" y="1507063"/>
            <a:ext cx="45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假设这段代码是通过准考证和科目名获取科目的分数。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8" name="Google Shape;268;gdbe94b26bf_0_779"/>
          <p:cNvSpPr txBox="1"/>
          <p:nvPr/>
        </p:nvSpPr>
        <p:spPr>
          <a:xfrm>
            <a:off x="2084375" y="3695950"/>
            <a:ext cx="45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这段代码写的怎么样？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9" name="Google Shape;269;gdbe94b26bf_0_7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948" y="1533262"/>
            <a:ext cx="1374877" cy="253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>
            <p:ph idx="4294967295" type="body"/>
          </p:nvPr>
        </p:nvSpPr>
        <p:spPr>
          <a:xfrm>
            <a:off x="4819225" y="2108600"/>
            <a:ext cx="37479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>
                <a:solidFill>
                  <a:schemeClr val="accent2"/>
                </a:solidFill>
              </a:rPr>
              <a:t>01</a:t>
            </a:r>
            <a:r>
              <a:rPr lang="en-US"/>
              <a:t>		</a:t>
            </a:r>
            <a:r>
              <a:rPr b="1" lang="en-US"/>
              <a:t>创建你的第一个项目</a:t>
            </a:r>
            <a:endParaRPr b="1"/>
          </a:p>
        </p:txBody>
      </p:sp>
      <p:sp>
        <p:nvSpPr>
          <p:cNvPr id="142" name="Google Shape;142;p4"/>
          <p:cNvSpPr txBox="1"/>
          <p:nvPr>
            <p:ph idx="4294967295" type="body"/>
          </p:nvPr>
        </p:nvSpPr>
        <p:spPr>
          <a:xfrm>
            <a:off x="4819225" y="2925400"/>
            <a:ext cx="37479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>
                <a:solidFill>
                  <a:schemeClr val="accent2"/>
                </a:solidFill>
              </a:rPr>
              <a:t>02</a:t>
            </a:r>
            <a:r>
              <a:rPr lang="en-US"/>
              <a:t>		</a:t>
            </a:r>
            <a:r>
              <a:rPr b="1" lang="en-US"/>
              <a:t>写下你的第一行Kotlin</a:t>
            </a:r>
            <a:endParaRPr b="1"/>
          </a:p>
        </p:txBody>
      </p:sp>
      <p:sp>
        <p:nvSpPr>
          <p:cNvPr id="143" name="Google Shape;143;p4"/>
          <p:cNvSpPr txBox="1"/>
          <p:nvPr>
            <p:ph idx="4294967295" type="body"/>
          </p:nvPr>
        </p:nvSpPr>
        <p:spPr>
          <a:xfrm>
            <a:off x="4819225" y="3742200"/>
            <a:ext cx="37479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>
                <a:solidFill>
                  <a:schemeClr val="accent2"/>
                </a:solidFill>
              </a:rPr>
              <a:t>03</a:t>
            </a:r>
            <a:r>
              <a:rPr lang="en-US"/>
              <a:t>		</a:t>
            </a:r>
            <a:r>
              <a:rPr b="1" lang="en-US"/>
              <a:t>管理你的第一个仓库</a:t>
            </a:r>
            <a:endParaRPr b="1"/>
          </a:p>
        </p:txBody>
      </p:sp>
      <p:pic>
        <p:nvPicPr>
          <p:cNvPr descr="背景图案&#10;&#10;描述已自动生成" id="144" name="Google Shape;144;p4"/>
          <p:cNvPicPr preferRelativeResize="0"/>
          <p:nvPr/>
        </p:nvPicPr>
        <p:blipFill rotWithShape="1">
          <a:blip r:embed="rId3">
            <a:alphaModFix/>
          </a:blip>
          <a:srcRect b="7" l="0" r="0" t="25995"/>
          <a:stretch/>
        </p:blipFill>
        <p:spPr>
          <a:xfrm>
            <a:off x="0" y="603"/>
            <a:ext cx="4587427" cy="5142292"/>
          </a:xfrm>
          <a:custGeom>
            <a:rect b="b" l="l" r="r" t="t"/>
            <a:pathLst>
              <a:path extrusionOk="0" h="6879321" w="6116569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5" name="Google Shape;145;p4"/>
          <p:cNvSpPr/>
          <p:nvPr/>
        </p:nvSpPr>
        <p:spPr>
          <a:xfrm>
            <a:off x="5907181" y="1050724"/>
            <a:ext cx="157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113366"/>
                </a:solidFill>
                <a:latin typeface="Arial"/>
                <a:ea typeface="Arial"/>
                <a:cs typeface="Arial"/>
                <a:sym typeface="Arial"/>
              </a:rPr>
              <a:t>目录</a:t>
            </a:r>
            <a:endParaRPr b="1" i="0" sz="4000" u="none" cap="none" strike="noStrike">
              <a:solidFill>
                <a:srgbClr val="11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be94b26bf_0_787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Kotlin vs Java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75" name="Google Shape;275;gdbe94b26bf_0_7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7963" y="1373700"/>
            <a:ext cx="4888075" cy="27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be94b26bf_0_799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Kotlin vs Java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81" name="Google Shape;281;gdbe94b26bf_0_7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2263" y="1622436"/>
            <a:ext cx="5799475" cy="12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dbe94b26bf_0_799"/>
          <p:cNvSpPr txBox="1"/>
          <p:nvPr/>
        </p:nvSpPr>
        <p:spPr>
          <a:xfrm>
            <a:off x="1672275" y="3304850"/>
            <a:ext cx="5799300" cy="13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Kotlin引入了空类型，</a:t>
            </a:r>
            <a:r>
              <a:rPr lang="en-US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空类型用 ?. (安全操作符) 执行操作时，当对象为空，立刻返回空，后续不会再执行。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?: 表示前面的表达式为空，返回后面的表达式。</a:t>
            </a:r>
            <a:endParaRPr b="0" i="0" sz="13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保证了安全的同时</a:t>
            </a:r>
            <a:r>
              <a:rPr b="0" i="0" lang="en-US" sz="13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，</a:t>
            </a:r>
            <a:r>
              <a:rPr lang="en-US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让</a:t>
            </a:r>
            <a:r>
              <a:rPr b="0" i="0" lang="en-US" sz="13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代码更加整洁，易读。</a:t>
            </a:r>
            <a:endParaRPr b="0" i="0" sz="13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be94b26bf_0_810"/>
          <p:cNvSpPr txBox="1"/>
          <p:nvPr>
            <p:ph type="title"/>
          </p:nvPr>
        </p:nvSpPr>
        <p:spPr>
          <a:xfrm>
            <a:off x="526000" y="1595250"/>
            <a:ext cx="41427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3663"/>
              </a:buClr>
              <a:buSzPts val="4500"/>
              <a:buFont typeface="Play"/>
              <a:buNone/>
            </a:pPr>
            <a:r>
              <a:rPr lang="en-US"/>
              <a:t>写下你的第一行Kotlin</a:t>
            </a:r>
            <a:endParaRPr/>
          </a:p>
        </p:txBody>
      </p:sp>
      <p:sp>
        <p:nvSpPr>
          <p:cNvPr id="288" name="Google Shape;288;gdbe94b26bf_0_810"/>
          <p:cNvSpPr txBox="1"/>
          <p:nvPr/>
        </p:nvSpPr>
        <p:spPr>
          <a:xfrm>
            <a:off x="526000" y="3111150"/>
            <a:ext cx="3431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1.1    Kotlin vs Java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highlight>
                  <a:schemeClr val="accent1"/>
                </a:highlight>
                <a:latin typeface="Roboto Mono"/>
                <a:ea typeface="Roboto Mono"/>
                <a:cs typeface="Roboto Mono"/>
                <a:sym typeface="Roboto Mono"/>
              </a:rPr>
              <a:t>1.2    Kotlin基础语法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1.3    Kotlin的函数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1.4    Kotlin的面向对象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1.5    Kotlin的集合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1.6    Kotlin的扩展&amp;委托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be94b26bf_0_815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var &amp; val</a:t>
            </a:r>
            <a:endParaRPr/>
          </a:p>
        </p:txBody>
      </p:sp>
      <p:sp>
        <p:nvSpPr>
          <p:cNvPr id="294" name="Google Shape;294;gdbe94b26bf_0_815"/>
          <p:cNvSpPr txBox="1"/>
          <p:nvPr/>
        </p:nvSpPr>
        <p:spPr>
          <a:xfrm>
            <a:off x="492125" y="1342750"/>
            <a:ext cx="4565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var 声明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可变变量</a:t>
            </a:r>
            <a:endParaRPr b="1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val 声明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不可变变量 (</a:t>
            </a:r>
            <a:r>
              <a:rPr b="0" i="0" lang="en-US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类似Java的final</a:t>
            </a:r>
            <a:r>
              <a:rPr b="1" i="0" lang="en-US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尝试去改变val声明的变量 将会报错</a:t>
            </a:r>
            <a:endParaRPr b="1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95" name="Google Shape;295;gdbe94b26bf_0_8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0300" y="1342750"/>
            <a:ext cx="3794375" cy="2972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dbe94b26bf_0_815"/>
          <p:cNvSpPr txBox="1"/>
          <p:nvPr/>
        </p:nvSpPr>
        <p:spPr>
          <a:xfrm>
            <a:off x="1812675" y="3507375"/>
            <a:ext cx="473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那么</a:t>
            </a:r>
            <a:r>
              <a:rPr b="0" i="0" lang="en-US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第三段代码是否会出错？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97" name="Google Shape;297;gdbe94b26bf_0_8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98550"/>
            <a:ext cx="1876850" cy="18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be94b26bf_0_836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类型声明</a:t>
            </a:r>
            <a:endParaRPr/>
          </a:p>
        </p:txBody>
      </p:sp>
      <p:pic>
        <p:nvPicPr>
          <p:cNvPr id="303" name="Google Shape;303;gdbe94b26bf_0_8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50" y="2018850"/>
            <a:ext cx="3063074" cy="174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dbe94b26bf_0_836"/>
          <p:cNvSpPr txBox="1"/>
          <p:nvPr/>
        </p:nvSpPr>
        <p:spPr>
          <a:xfrm>
            <a:off x="479725" y="1206775"/>
            <a:ext cx="314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变量声明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" name="Google Shape;305;gdbe94b26bf_0_836"/>
          <p:cNvSpPr txBox="1"/>
          <p:nvPr/>
        </p:nvSpPr>
        <p:spPr>
          <a:xfrm>
            <a:off x="4781525" y="1206775"/>
            <a:ext cx="314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方法声明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6" name="Google Shape;306;gdbe94b26bf_0_8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8200" y="1699625"/>
            <a:ext cx="3028849" cy="23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be94b26bf_0_824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Kotlin的类型推导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12" name="Google Shape;312;gdbe94b26bf_0_8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825" y="1945650"/>
            <a:ext cx="3664201" cy="19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dbe94b26bf_0_8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4375" y="1945651"/>
            <a:ext cx="4390601" cy="156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dbe94b26bf_0_824"/>
          <p:cNvSpPr txBox="1"/>
          <p:nvPr/>
        </p:nvSpPr>
        <p:spPr>
          <a:xfrm>
            <a:off x="546825" y="1206775"/>
            <a:ext cx="44223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Kotiln中，编译器可以在不显式声明类型的情况下，自动推导出它所需要的类型。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6ce37b85a_0_128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可空类型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0" name="Google Shape;320;gb6ce37b85a_0_128"/>
          <p:cNvSpPr txBox="1"/>
          <p:nvPr/>
        </p:nvSpPr>
        <p:spPr>
          <a:xfrm>
            <a:off x="546825" y="1206775"/>
            <a:ext cx="3550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Kotiln中，</a:t>
            </a: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引入了可空类型。旨在消除来自代码空引用的危险。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1" name="Google Shape;321;gb6ce37b85a_0_128"/>
          <p:cNvSpPr txBox="1"/>
          <p:nvPr/>
        </p:nvSpPr>
        <p:spPr>
          <a:xfrm>
            <a:off x="580125" y="2543625"/>
            <a:ext cx="3484200" cy="50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nullableStr: String? =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nonnullStr: String =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error</a:t>
            </a:r>
            <a:endParaRPr sz="10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2" name="Google Shape;322;gb6ce37b85a_0_128"/>
          <p:cNvSpPr txBox="1"/>
          <p:nvPr/>
        </p:nvSpPr>
        <p:spPr>
          <a:xfrm>
            <a:off x="546825" y="3455975"/>
            <a:ext cx="442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String? </a:t>
            </a: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是一个可为空的String类型</a:t>
            </a:r>
            <a:endParaRPr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3" name="Google Shape;323;gb6ce37b85a_0_128"/>
          <p:cNvSpPr txBox="1"/>
          <p:nvPr/>
        </p:nvSpPr>
        <p:spPr>
          <a:xfrm>
            <a:off x="4619925" y="1333975"/>
            <a:ext cx="442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当需要使用nullableStr时，可以有以下几种方法。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4" name="Google Shape;324;gb6ce37b85a_0_128"/>
          <p:cNvSpPr txBox="1"/>
          <p:nvPr/>
        </p:nvSpPr>
        <p:spPr>
          <a:xfrm>
            <a:off x="4847625" y="1977975"/>
            <a:ext cx="3966900" cy="244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判断是否为空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(nullableStr !=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println(nullableStr.length)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使用.?(安全调用操作符)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注意: 这样会使结果也是一个可空类型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length: Int? = nullableStr?.length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Elvis 操作符，有点像java的三元运算符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length: Int = nullableStr?.length ?: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使用!! (非空断言) 但如果为空，会NPE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length: Int = nullableStr!!.length</a:t>
            </a:r>
            <a:endParaRPr sz="10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be94b26bf_0_849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控制流 - if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0" name="Google Shape;330;gdbe94b26bf_0_849"/>
          <p:cNvSpPr txBox="1"/>
          <p:nvPr/>
        </p:nvSpPr>
        <p:spPr>
          <a:xfrm>
            <a:off x="626100" y="1363150"/>
            <a:ext cx="45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if表达式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1" name="Google Shape;331;gdbe94b26bf_0_849"/>
          <p:cNvSpPr txBox="1"/>
          <p:nvPr/>
        </p:nvSpPr>
        <p:spPr>
          <a:xfrm>
            <a:off x="5191250" y="1363150"/>
            <a:ext cx="17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什么是表达式？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32" name="Google Shape;332;gdbe94b26bf_0_8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100" y="1919725"/>
            <a:ext cx="3096949" cy="19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dbe94b26bf_0_8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1250" y="2302196"/>
            <a:ext cx="3233525" cy="1156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" name="Google Shape;334;gdbe94b26bf_0_849"/>
          <p:cNvCxnSpPr>
            <a:stCxn id="332" idx="3"/>
            <a:endCxn id="333" idx="1"/>
          </p:cNvCxnSpPr>
          <p:nvPr/>
        </p:nvCxnSpPr>
        <p:spPr>
          <a:xfrm>
            <a:off x="3723049" y="2880462"/>
            <a:ext cx="146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dbe94b26bf_0_865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控制流 - when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0" name="Google Shape;340;gdbe94b26bf_0_865"/>
          <p:cNvSpPr txBox="1"/>
          <p:nvPr/>
        </p:nvSpPr>
        <p:spPr>
          <a:xfrm>
            <a:off x="492125" y="1263263"/>
            <a:ext cx="346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when表达式 类似java的switch case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java里的 switch 有哪些限制？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1" name="Google Shape;341;gdbe94b26bf_0_865"/>
          <p:cNvSpPr txBox="1"/>
          <p:nvPr/>
        </p:nvSpPr>
        <p:spPr>
          <a:xfrm>
            <a:off x="492125" y="2631175"/>
            <a:ext cx="3698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kotlin中，when可以用任意表达式（而不只是常量）作为分支条件，当变量符合条件，就会落入这个分支。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也可以检测一个值在（in）或者不在（!in）一个区间或者集合中。</a:t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when甚至可以替代 if else 写出更清晰的判断。</a:t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2" name="Google Shape;342;gdbe94b26bf_0_8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2750" y="1170200"/>
            <a:ext cx="3885924" cy="177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dbe94b26bf_0_8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2750" y="3209600"/>
            <a:ext cx="2450914" cy="14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be94b26bf_0_889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控制流 - for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9" name="Google Shape;349;gdbe94b26bf_0_889"/>
          <p:cNvSpPr txBox="1"/>
          <p:nvPr/>
        </p:nvSpPr>
        <p:spPr>
          <a:xfrm>
            <a:off x="479725" y="1206775"/>
            <a:ext cx="45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来一段代码对比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0" name="Google Shape;350;gdbe94b26bf_0_8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125" y="2001650"/>
            <a:ext cx="3807699" cy="25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dbe94b26bf_0_889"/>
          <p:cNvSpPr txBox="1"/>
          <p:nvPr/>
        </p:nvSpPr>
        <p:spPr>
          <a:xfrm>
            <a:off x="4819275" y="1206775"/>
            <a:ext cx="3615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0 until 10 是 [0, 10)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这是一个IntRange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0..10 是 [0, 10]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如果需要修改步长，可以在range后面加上step。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gdbe94b26bf_0_8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7337" y="3376675"/>
            <a:ext cx="3479176" cy="11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be94b26bf_0_274"/>
          <p:cNvSpPr txBox="1"/>
          <p:nvPr>
            <p:ph type="title"/>
          </p:nvPr>
        </p:nvSpPr>
        <p:spPr>
          <a:xfrm>
            <a:off x="526000" y="1595250"/>
            <a:ext cx="41427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3663"/>
              </a:buClr>
              <a:buSzPts val="4500"/>
              <a:buFont typeface="Play"/>
              <a:buNone/>
            </a:pPr>
            <a:r>
              <a:rPr lang="en-US"/>
              <a:t>创建你的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3663"/>
              </a:buClr>
              <a:buSzPts val="4500"/>
              <a:buFont typeface="Play"/>
              <a:buNone/>
            </a:pPr>
            <a:r>
              <a:rPr lang="en-US"/>
              <a:t>第一个项目</a:t>
            </a:r>
            <a:endParaRPr/>
          </a:p>
        </p:txBody>
      </p:sp>
      <p:sp>
        <p:nvSpPr>
          <p:cNvPr id="151" name="Google Shape;151;gdbe94b26bf_0_274"/>
          <p:cNvSpPr txBox="1"/>
          <p:nvPr/>
        </p:nvSpPr>
        <p:spPr>
          <a:xfrm>
            <a:off x="526000" y="3111150"/>
            <a:ext cx="343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Roboto Mono"/>
                <a:ea typeface="Roboto Mono"/>
                <a:cs typeface="Roboto Mono"/>
                <a:sym typeface="Roboto Mono"/>
              </a:rPr>
              <a:t>1.1    安装Android Studio</a:t>
            </a:r>
            <a:endParaRPr b="1" i="0" sz="1400" u="none" cap="none" strike="noStrike">
              <a:solidFill>
                <a:schemeClr val="lt1"/>
              </a:solidFill>
              <a:highlight>
                <a:schemeClr val="accen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1.2    </a:t>
            </a:r>
            <a:r>
              <a:rPr b="0" i="0" lang="en-US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创建Android项目</a:t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1.3    探索Android Studio</a:t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dbddc96ea_3_304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== 和 ===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8" name="Google Shape;358;gddbddc96ea_3_304"/>
          <p:cNvSpPr txBox="1"/>
          <p:nvPr/>
        </p:nvSpPr>
        <p:spPr>
          <a:xfrm>
            <a:off x="492125" y="1206775"/>
            <a:ext cx="4125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Java里的 == 是比较什么？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equals是比较什么？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9" name="Google Shape;359;gddbddc96ea_3_304"/>
          <p:cNvSpPr txBox="1"/>
          <p:nvPr/>
        </p:nvSpPr>
        <p:spPr>
          <a:xfrm>
            <a:off x="5195000" y="2347350"/>
            <a:ext cx="3000000" cy="115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Kotlin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str1 = String(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"test"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str2 = String(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"test"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println(str1 == str2)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println(str1 === str2)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0" name="Google Shape;360;gddbddc96ea_3_304"/>
          <p:cNvSpPr txBox="1"/>
          <p:nvPr/>
        </p:nvSpPr>
        <p:spPr>
          <a:xfrm>
            <a:off x="479725" y="2347350"/>
            <a:ext cx="3511500" cy="115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Java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str1 =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"test"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str2 =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"test"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.out.println(str1 == str2);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.out.println(str1.equals(str2));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1" name="Google Shape;361;gddbddc96ea_3_304"/>
          <p:cNvSpPr txBox="1"/>
          <p:nvPr/>
        </p:nvSpPr>
        <p:spPr>
          <a:xfrm>
            <a:off x="3117200" y="3927375"/>
            <a:ext cx="5077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Kotlin中，== 等价于 Java 的 equals()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=== 等价于java 的 == ，判断的是引用的对象是否一样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dbe94b26bf_0_906"/>
          <p:cNvSpPr txBox="1"/>
          <p:nvPr>
            <p:ph type="title"/>
          </p:nvPr>
        </p:nvSpPr>
        <p:spPr>
          <a:xfrm>
            <a:off x="526000" y="1595250"/>
            <a:ext cx="41427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3663"/>
              </a:buClr>
              <a:buSzPts val="4500"/>
              <a:buFont typeface="Play"/>
              <a:buNone/>
            </a:pPr>
            <a:r>
              <a:rPr lang="en-US"/>
              <a:t>写下你的第一行Kotlin</a:t>
            </a:r>
            <a:endParaRPr/>
          </a:p>
        </p:txBody>
      </p:sp>
      <p:sp>
        <p:nvSpPr>
          <p:cNvPr id="367" name="Google Shape;367;gdbe94b26bf_0_906"/>
          <p:cNvSpPr txBox="1"/>
          <p:nvPr/>
        </p:nvSpPr>
        <p:spPr>
          <a:xfrm>
            <a:off x="526000" y="3111150"/>
            <a:ext cx="3431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1.1    Kotlin vs Java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1.2    Kotlin基础语法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highlight>
                  <a:schemeClr val="accent1"/>
                </a:highlight>
                <a:latin typeface="Roboto Mono"/>
                <a:ea typeface="Roboto Mono"/>
                <a:cs typeface="Roboto Mono"/>
                <a:sym typeface="Roboto Mono"/>
              </a:rPr>
              <a:t>1.3    Kotlin的函数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1.4    Kotlin的面向对象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1.5    Kotlin的集合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1.6    Kotlin的扩展&amp;委托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c0eb3b285_0_15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函数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3" name="Google Shape;373;gdc0eb3b285_0_15"/>
          <p:cNvSpPr txBox="1"/>
          <p:nvPr/>
        </p:nvSpPr>
        <p:spPr>
          <a:xfrm>
            <a:off x="4796275" y="1855950"/>
            <a:ext cx="38556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Char char="●"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Kotlin 中的函数使用 </a:t>
            </a:r>
            <a:r>
              <a:rPr lang="en-US" sz="1200">
                <a:solidFill>
                  <a:schemeClr val="dk1"/>
                </a:solidFill>
                <a:highlight>
                  <a:srgbClr val="EFEFEF"/>
                </a:highlight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关键字声明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Char char="●"/>
            </a:pP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函数参数可设默认值，但每个参数必须有显式类型。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Char char="●"/>
            </a:pP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默认值可以类比Java的方法重载。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Char char="●"/>
            </a:pP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使用</a:t>
            </a:r>
            <a:r>
              <a:rPr b="1"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具名参数</a:t>
            </a: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调用方法，可以不按顺序的传入参数，没有传入的参数按默认值处理。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4" name="Google Shape;374;gdc0eb3b285_0_15"/>
          <p:cNvSpPr txBox="1"/>
          <p:nvPr/>
        </p:nvSpPr>
        <p:spPr>
          <a:xfrm>
            <a:off x="488150" y="1376400"/>
            <a:ext cx="4231800" cy="239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sendRequest(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url: String,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timeout: Int =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*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1000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header: Map&lt;String, String&gt; = HashMap()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): String {</a:t>
            </a: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/*……*/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sendRequest(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"https://shopee.cn"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sendRequest(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"https://shopee.cn"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1000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sendRequest(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header = hashMapOf(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"User-Agent"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to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"Shopee"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url = 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"https://shopee.cn"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5" name="Google Shape;375;gdc0eb3b285_0_15"/>
          <p:cNvSpPr txBox="1"/>
          <p:nvPr/>
        </p:nvSpPr>
        <p:spPr>
          <a:xfrm>
            <a:off x="5059975" y="3852250"/>
            <a:ext cx="33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Kotlin中默认值和具名参数有什么好处？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ddbddc96ea_3_38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函数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1" name="Google Shape;381;gddbddc96ea_3_38"/>
          <p:cNvSpPr txBox="1"/>
          <p:nvPr/>
        </p:nvSpPr>
        <p:spPr>
          <a:xfrm>
            <a:off x="488150" y="1376400"/>
            <a:ext cx="3615900" cy="108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sendRequest(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url: String,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timeout: Int =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*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1000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header: Map&lt;String, String&gt; = HashMap()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): String {</a:t>
            </a: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/*……*/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2" name="Google Shape;382;gddbddc96ea_3_38"/>
          <p:cNvSpPr txBox="1"/>
          <p:nvPr/>
        </p:nvSpPr>
        <p:spPr>
          <a:xfrm>
            <a:off x="796100" y="3015025"/>
            <a:ext cx="30000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再看回这个方法，这是一个同步方法，</a:t>
            </a: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但是同步请求网络，会有什么问题吗？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要怎么修改？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3" name="Google Shape;383;gddbddc96ea_3_38"/>
          <p:cNvSpPr txBox="1"/>
          <p:nvPr/>
        </p:nvSpPr>
        <p:spPr>
          <a:xfrm>
            <a:off x="4881475" y="1376400"/>
            <a:ext cx="3770400" cy="180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RequestCallback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onResult(result: String)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sendRequest(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url: String,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timeout: Int =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*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1000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header: Map&lt;String, String&gt; = HashMap(),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callback: RequestCallback? = null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/*……*/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4" name="Google Shape;384;gddbddc96ea_3_38"/>
          <p:cNvSpPr txBox="1"/>
          <p:nvPr/>
        </p:nvSpPr>
        <p:spPr>
          <a:xfrm>
            <a:off x="5266675" y="3420975"/>
            <a:ext cx="30000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声明一个回调接口，将方法改为异步回调的形式。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ddbddc96ea_3_27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高阶函数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0" name="Google Shape;390;gddbddc96ea_3_27"/>
          <p:cNvSpPr txBox="1"/>
          <p:nvPr/>
        </p:nvSpPr>
        <p:spPr>
          <a:xfrm>
            <a:off x="479725" y="1855950"/>
            <a:ext cx="3556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Kotlin中，函数也是一个对象。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高阶函数是将函数用作参数或返回值的函数。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可以存储在变量与数据结构中、作为参数传递给其他</a:t>
            </a:r>
            <a:r>
              <a:rPr b="1" lang="en-US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高阶函数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以及从其他</a:t>
            </a:r>
            <a:r>
              <a:rPr b="1" lang="en-US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高阶函数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返回。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1" name="Google Shape;391;gddbddc96ea_3_27"/>
          <p:cNvSpPr txBox="1"/>
          <p:nvPr/>
        </p:nvSpPr>
        <p:spPr>
          <a:xfrm>
            <a:off x="4420075" y="3397500"/>
            <a:ext cx="4231800" cy="127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sendRequest(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url: String,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timeout: Int =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*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1000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header: Map&lt;String, String&gt; = HashMap(),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callback: ((String) -&gt; Unit)? =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/*……*/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2" name="Google Shape;392;gddbddc96ea_3_27"/>
          <p:cNvSpPr txBox="1"/>
          <p:nvPr/>
        </p:nvSpPr>
        <p:spPr>
          <a:xfrm>
            <a:off x="4650775" y="1049250"/>
            <a:ext cx="3770400" cy="180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RequestCallback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onResult(result: String)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sendRequest(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url: String,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timeout: Int =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*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1000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header: Map&lt;String, String&gt; = HashMap(),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callback: RequestCallback? = null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/*……*/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93" name="Google Shape;393;gddbddc96ea_3_27"/>
          <p:cNvCxnSpPr>
            <a:stCxn id="392" idx="2"/>
            <a:endCxn id="391" idx="0"/>
          </p:cNvCxnSpPr>
          <p:nvPr/>
        </p:nvCxnSpPr>
        <p:spPr>
          <a:xfrm>
            <a:off x="6535975" y="2850150"/>
            <a:ext cx="0" cy="54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dbddc96ea_3_59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函数类型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9" name="Google Shape;399;gddbddc96ea_3_59"/>
          <p:cNvSpPr txBox="1"/>
          <p:nvPr/>
        </p:nvSpPr>
        <p:spPr>
          <a:xfrm>
            <a:off x="479600" y="3015025"/>
            <a:ext cx="38877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(String) -&gt; Unit 是一个以入参为String 返回值为Unit的函数类型。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Unit可以类比为Java的void。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0" name="Google Shape;400;gddbddc96ea_3_59"/>
          <p:cNvSpPr txBox="1"/>
          <p:nvPr/>
        </p:nvSpPr>
        <p:spPr>
          <a:xfrm>
            <a:off x="479725" y="1376400"/>
            <a:ext cx="3887700" cy="127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sendRequest(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url: String,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timeout: Int =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*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1000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header: Map&lt;String, String&gt; = HashMap(),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callback: ((String) -&gt; Unit)? =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/*……*/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1" name="Google Shape;401;gddbddc96ea_3_59"/>
          <p:cNvSpPr txBox="1"/>
          <p:nvPr/>
        </p:nvSpPr>
        <p:spPr>
          <a:xfrm>
            <a:off x="4858275" y="1095975"/>
            <a:ext cx="356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下面列出几个函数类型。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大家来回答一下都是怎样的函数类型。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2" name="Google Shape;402;gddbddc96ea_3_59"/>
          <p:cNvSpPr txBox="1"/>
          <p:nvPr/>
        </p:nvSpPr>
        <p:spPr>
          <a:xfrm>
            <a:off x="4858275" y="1991725"/>
            <a:ext cx="3566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Char char="●"/>
            </a:pP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(String, Int) -&gt; Int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Char char="●"/>
            </a:pP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(Int) -&gt; ((Int) -&gt; Unit)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Char char="●"/>
            </a:pP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((Int) -&gt; Int) -&gt; Unit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ddbddc96ea_3_73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lambda表达式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8" name="Google Shape;408;gddbddc96ea_3_73"/>
          <p:cNvSpPr txBox="1"/>
          <p:nvPr/>
        </p:nvSpPr>
        <p:spPr>
          <a:xfrm>
            <a:off x="479600" y="2821625"/>
            <a:ext cx="388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那这个方法怎么调用呢？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9" name="Google Shape;409;gddbddc96ea_3_73"/>
          <p:cNvSpPr txBox="1"/>
          <p:nvPr/>
        </p:nvSpPr>
        <p:spPr>
          <a:xfrm>
            <a:off x="479725" y="1376400"/>
            <a:ext cx="3887700" cy="127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sendRequest(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url: String,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timeout: Int =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*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1000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header: Map&lt;String, String&gt; = HashMap(),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callback: ((String) -&gt; Unit)? =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/*……*/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0" name="Google Shape;410;gddbddc96ea_3_73"/>
          <p:cNvSpPr txBox="1"/>
          <p:nvPr/>
        </p:nvSpPr>
        <p:spPr>
          <a:xfrm>
            <a:off x="479725" y="3360550"/>
            <a:ext cx="3887700" cy="131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sendRequest(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"https://shopee.cn"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 string -&gt;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这个string就是回调方法的入参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当最后一个参数是函数类型的时候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可以直接把函数入参以lambda形式写在括号后面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println(string)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1" name="Google Shape;411;gddbddc96ea_3_73"/>
          <p:cNvSpPr txBox="1"/>
          <p:nvPr/>
        </p:nvSpPr>
        <p:spPr>
          <a:xfrm>
            <a:off x="4764175" y="1376400"/>
            <a:ext cx="3887700" cy="1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 string -&gt; println(string) }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这是一个经过省略的lambda表达式。</a:t>
            </a: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因为</a:t>
            </a: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Kotlin的类型推导，能够推导出入参是String类型，所以不用显式声明。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这个lambda表达式的完整写法如下：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2" name="Google Shape;412;gddbddc96ea_3_73"/>
          <p:cNvSpPr txBox="1"/>
          <p:nvPr/>
        </p:nvSpPr>
        <p:spPr>
          <a:xfrm>
            <a:off x="4764175" y="3460225"/>
            <a:ext cx="3887700" cy="101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printStr: (String) -&gt; Unit = { s: String -&gt;</a:t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println(s)</a:t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sendRequest(</a:t>
            </a:r>
            <a:r>
              <a:rPr lang="en-US" sz="9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"https://shopee.cn"</a:t>
            </a:r>
            <a:r>
              <a:rPr lang="en-US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callback = printStr)</a:t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ddbddc96ea_3_90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lambda表达式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8" name="Google Shape;418;gddbddc96ea_3_90"/>
          <p:cNvSpPr txBox="1"/>
          <p:nvPr/>
        </p:nvSpPr>
        <p:spPr>
          <a:xfrm>
            <a:off x="4555650" y="1314450"/>
            <a:ext cx="4096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这两段代码是等效的。lambda表达式中，如果没有限定的return，默认返回最后一行表达式的结果。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return@eval 可以理解为仅return这一层lambda。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9" name="Google Shape;419;gddbddc96ea_3_90"/>
          <p:cNvSpPr txBox="1"/>
          <p:nvPr/>
        </p:nvSpPr>
        <p:spPr>
          <a:xfrm>
            <a:off x="492125" y="1314450"/>
            <a:ext cx="3679200" cy="196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eval(action: (Int, Int) -&gt; Int){</a:t>
            </a: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/**/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eval { x: Int, y: Int -&gt;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 = x + y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eval { x: Int, y: Int -&gt;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 = x + y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@eval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ddbddc96ea_3_102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带接收者的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函数类型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5" name="Google Shape;425;gddbddc96ea_3_102"/>
          <p:cNvSpPr txBox="1"/>
          <p:nvPr/>
        </p:nvSpPr>
        <p:spPr>
          <a:xfrm>
            <a:off x="479725" y="3726575"/>
            <a:ext cx="38877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HTML.() -&gt; Unit</a:t>
            </a: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是以带HTML</a:t>
            </a: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接收器的无入</a:t>
            </a: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参</a:t>
            </a: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出参</a:t>
            </a: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的</a:t>
            </a: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函数类型。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标识这个方法只能由这个接收器调用。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6" name="Google Shape;426;gddbddc96ea_3_102"/>
          <p:cNvSpPr txBox="1"/>
          <p:nvPr/>
        </p:nvSpPr>
        <p:spPr>
          <a:xfrm>
            <a:off x="479725" y="1376400"/>
            <a:ext cx="3887700" cy="223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HTML {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body() { …… }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html(</a:t>
            </a: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init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 HTML.() -&gt; Unit): HTML {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html = HTML()  </a:t>
            </a:r>
            <a:r>
              <a:rPr lang="en-US" sz="9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创建接收者对象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html.init()        </a:t>
            </a:r>
            <a:r>
              <a:rPr lang="en-US" sz="9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将该接收者对象传给该 lambda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html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html {       </a:t>
            </a:r>
            <a:r>
              <a:rPr lang="en-US" sz="9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带接收者的 lambda 由此开始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body()   </a:t>
            </a:r>
            <a:r>
              <a:rPr lang="en-US" sz="9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调用该接收者对象的一个方法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7" name="Google Shape;427;gddbddc96ea_3_102"/>
          <p:cNvSpPr txBox="1"/>
          <p:nvPr/>
        </p:nvSpPr>
        <p:spPr>
          <a:xfrm>
            <a:off x="4918100" y="1766675"/>
            <a:ext cx="3566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在这个lambda里，this就是这个接收器(HTML)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可以直接调用body()方法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dd9f92fa32_2_0"/>
          <p:cNvSpPr txBox="1"/>
          <p:nvPr>
            <p:ph type="title"/>
          </p:nvPr>
        </p:nvSpPr>
        <p:spPr>
          <a:xfrm>
            <a:off x="526000" y="1595250"/>
            <a:ext cx="41427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3663"/>
              </a:buClr>
              <a:buSzPts val="4500"/>
              <a:buFont typeface="Play"/>
              <a:buNone/>
            </a:pPr>
            <a:r>
              <a:rPr lang="en-US"/>
              <a:t>写下你的第一行Kotlin</a:t>
            </a:r>
            <a:endParaRPr/>
          </a:p>
        </p:txBody>
      </p:sp>
      <p:sp>
        <p:nvSpPr>
          <p:cNvPr id="433" name="Google Shape;433;gdd9f92fa32_2_0"/>
          <p:cNvSpPr txBox="1"/>
          <p:nvPr/>
        </p:nvSpPr>
        <p:spPr>
          <a:xfrm>
            <a:off x="526000" y="3111150"/>
            <a:ext cx="3431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1.1    Kotlin vs Java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1.2    Kotlin基础语法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1.3    Kotlin的函数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highlight>
                  <a:schemeClr val="accent1"/>
                </a:highlight>
                <a:latin typeface="Roboto Mono"/>
                <a:ea typeface="Roboto Mono"/>
                <a:cs typeface="Roboto Mono"/>
                <a:sym typeface="Roboto Mono"/>
              </a:rPr>
              <a:t>1.4    Kotlin的面向对象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1.5    Kotlin的集合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1.6    Kotlin的扩展&amp;委托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Android Studio 安装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sp>
        <p:nvSpPr>
          <p:cNvPr id="157" name="Google Shape;157;p3"/>
          <p:cNvSpPr txBox="1"/>
          <p:nvPr>
            <p:ph idx="1" type="body"/>
          </p:nvPr>
        </p:nvSpPr>
        <p:spPr>
          <a:xfrm>
            <a:off x="472950" y="1254225"/>
            <a:ext cx="6751800" cy="3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下载链接：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https://developer.android.com/studio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下载了dmg文件后双击打开。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将Android Studio移动到Applications即可。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打开Dock的launch pad，找到Android Studio。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拉到Dock上，后面就能方便使用。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58" name="Google Shape;15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5925" y="1644475"/>
            <a:ext cx="3778775" cy="27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df9860cf5b_0_0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构造方法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9" name="Google Shape;439;gdf9860cf5b_0_0"/>
          <p:cNvSpPr txBox="1"/>
          <p:nvPr/>
        </p:nvSpPr>
        <p:spPr>
          <a:xfrm>
            <a:off x="5206650" y="1206775"/>
            <a:ext cx="3855600" cy="26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●"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主构造方法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●"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次构造方法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●"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初始化代码块 </a:t>
            </a:r>
            <a:r>
              <a:rPr b="1" lang="en-US" sz="1300">
                <a:latin typeface="Roboto Mono"/>
                <a:ea typeface="Roboto Mono"/>
                <a:cs typeface="Roboto Mono"/>
                <a:sym typeface="Roboto Mono"/>
              </a:rPr>
              <a:t>init</a:t>
            </a:r>
            <a:endParaRPr b="1"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●"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构造方法的参数可设默认值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●"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通过var val直接声明成员变量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●"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类体中的初始化代码，按照顺序执行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40" name="Google Shape;440;gdf9860cf5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25" y="1206775"/>
            <a:ext cx="4649000" cy="3362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b6ce37b85a_0_100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伴生对象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6" name="Google Shape;446;gb6ce37b85a_0_100"/>
          <p:cNvSpPr txBox="1"/>
          <p:nvPr/>
        </p:nvSpPr>
        <p:spPr>
          <a:xfrm>
            <a:off x="561250" y="2348125"/>
            <a:ext cx="3000000" cy="21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Student {</a:t>
            </a:r>
            <a:endParaRPr sz="8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8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init</a:t>
            </a:r>
            <a:r>
              <a:rPr lang="en-US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8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instanceCount++</a:t>
            </a:r>
            <a:endParaRPr sz="8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8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8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companion</a:t>
            </a:r>
            <a:r>
              <a:rPr lang="en-US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8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r>
              <a:rPr lang="en-US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8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8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-US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instanceCount = </a:t>
            </a:r>
            <a:r>
              <a:rPr lang="en-US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8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8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8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Student()</a:t>
            </a:r>
            <a:endParaRPr sz="8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Student()</a:t>
            </a:r>
            <a:endParaRPr sz="8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println(Student.instanceCount) </a:t>
            </a:r>
            <a:r>
              <a:rPr lang="en-US" sz="8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2</a:t>
            </a:r>
            <a:endParaRPr sz="85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7" name="Google Shape;447;gb6ce37b85a_0_100"/>
          <p:cNvSpPr txBox="1"/>
          <p:nvPr/>
        </p:nvSpPr>
        <p:spPr>
          <a:xfrm>
            <a:off x="479725" y="1206775"/>
            <a:ext cx="40803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Kotlin里没有static关键字。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Kotlin引入了一个概念，伴生对象。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 Mono"/>
                <a:ea typeface="Roboto Mono"/>
                <a:cs typeface="Roboto Mono"/>
                <a:sym typeface="Roboto Mono"/>
              </a:rPr>
              <a:t>companion object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8" name="Google Shape;448;gb6ce37b85a_0_100"/>
          <p:cNvSpPr txBox="1"/>
          <p:nvPr/>
        </p:nvSpPr>
        <p:spPr>
          <a:xfrm>
            <a:off x="4382275" y="1206775"/>
            <a:ext cx="4080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伴生对象，就是伴随这个类生成的对象，进程声明周期只有一个实例。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9" name="Google Shape;449;gb6ce37b85a_0_100"/>
          <p:cNvSpPr txBox="1"/>
          <p:nvPr/>
        </p:nvSpPr>
        <p:spPr>
          <a:xfrm>
            <a:off x="4382275" y="1981750"/>
            <a:ext cx="40803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Kotlin还能以 object 声明一个类，这样声明的类就是全局只有一个实例（单例）。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注意不能声明有参数的构造函数。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0" name="Google Shape;450;gb6ce37b85a_0_100"/>
          <p:cNvSpPr txBox="1"/>
          <p:nvPr/>
        </p:nvSpPr>
        <p:spPr>
          <a:xfrm>
            <a:off x="4922425" y="3097950"/>
            <a:ext cx="3000000" cy="115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Singleton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count =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Singleton.count =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println(Singleton.count)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dc0eb3b285_0_21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继承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6" name="Google Shape;456;gdc0eb3b285_0_21"/>
          <p:cNvSpPr txBox="1"/>
          <p:nvPr/>
        </p:nvSpPr>
        <p:spPr>
          <a:xfrm>
            <a:off x="5206650" y="1206775"/>
            <a:ext cx="3855600" cy="24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●"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继承使用冒号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●"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可以在声明父类的时候传参给父类的构造函数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●"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一个实体类默认为final。它的方法也是final。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●"/>
            </a:pPr>
            <a:r>
              <a:rPr lang="en-US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以open修饰的实体类才能被继承。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●"/>
            </a:pPr>
            <a:r>
              <a:rPr lang="en-US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重写方法，必须需要添加override关键字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7" name="Google Shape;457;gdc0eb3b285_0_21"/>
          <p:cNvSpPr txBox="1"/>
          <p:nvPr/>
        </p:nvSpPr>
        <p:spPr>
          <a:xfrm>
            <a:off x="637825" y="1637150"/>
            <a:ext cx="4237500" cy="18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Person(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name: String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work() { </a:t>
            </a: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/*……*/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Engineer(name) : Person(name)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work() { </a:t>
            </a: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/*……*/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b6ce37b85a_0_160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属性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3" name="Google Shape;463;gb6ce37b85a_0_160"/>
          <p:cNvSpPr txBox="1"/>
          <p:nvPr/>
        </p:nvSpPr>
        <p:spPr>
          <a:xfrm>
            <a:off x="4883825" y="1396125"/>
            <a:ext cx="3704100" cy="277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Kotlin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Person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age;      </a:t>
            </a: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error编译失败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age =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correct必须要有默认值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name: String? =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如果需要延迟初始化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但是如果提前使用会报错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lateinit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address: String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延迟初始化，类似单例，by指委托属性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id: String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lazy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createUniqueId()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4" name="Google Shape;464;gb6ce37b85a_0_160"/>
          <p:cNvSpPr txBox="1"/>
          <p:nvPr/>
        </p:nvSpPr>
        <p:spPr>
          <a:xfrm>
            <a:off x="568325" y="1678450"/>
            <a:ext cx="3000000" cy="99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Java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Person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int age;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String name;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5" name="Google Shape;465;gb6ce37b85a_0_160"/>
          <p:cNvSpPr txBox="1"/>
          <p:nvPr/>
        </p:nvSpPr>
        <p:spPr>
          <a:xfrm>
            <a:off x="307950" y="3084575"/>
            <a:ext cx="40803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我们经常在Java中会这样声明成员变量。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那么这时候age和name分别是什么值？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dd9f92fa32_2_43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属性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1" name="Google Shape;471;gdd9f92fa32_2_43"/>
          <p:cNvSpPr txBox="1"/>
          <p:nvPr/>
        </p:nvSpPr>
        <p:spPr>
          <a:xfrm>
            <a:off x="419550" y="1206775"/>
            <a:ext cx="3704100" cy="341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Java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2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Cat {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2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String name;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2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void setName(String name) {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12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.name = name;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2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void getName() {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12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name;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2" name="Google Shape;472;gdd9f92fa32_2_43"/>
          <p:cNvSpPr txBox="1"/>
          <p:nvPr/>
        </p:nvSpPr>
        <p:spPr>
          <a:xfrm>
            <a:off x="4695725" y="1206775"/>
            <a:ext cx="3704100" cy="203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Kotlin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Person {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2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age = </a:t>
            </a:r>
            <a:r>
              <a:rPr lang="en-US" sz="12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person = Person()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person.age = </a:t>
            </a:r>
            <a:r>
              <a:rPr lang="en-US" sz="12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18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println(person.age)</a:t>
            </a:r>
            <a:endParaRPr sz="12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3" name="Google Shape;473;gdd9f92fa32_2_43"/>
          <p:cNvSpPr txBox="1"/>
          <p:nvPr/>
        </p:nvSpPr>
        <p:spPr>
          <a:xfrm>
            <a:off x="4695725" y="3524875"/>
            <a:ext cx="38556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Roboto Mono"/>
                <a:ea typeface="Roboto Mono"/>
                <a:cs typeface="Roboto Mono"/>
                <a:sym typeface="Roboto Mono"/>
              </a:rPr>
              <a:t>属性都是天生自带getter/setter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Roboto Mono"/>
                <a:ea typeface="Roboto Mono"/>
                <a:cs typeface="Roboto Mono"/>
                <a:sym typeface="Roboto Mono"/>
              </a:rPr>
              <a:t>赋值相当于调用set方法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Roboto Mono"/>
                <a:ea typeface="Roboto Mono"/>
                <a:cs typeface="Roboto Mono"/>
                <a:sym typeface="Roboto Mono"/>
              </a:rPr>
              <a:t>读取相当于调用get方法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dc0eb3b285_0_27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属性 自定义get/set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9" name="Google Shape;479;gdc0eb3b285_0_27"/>
          <p:cNvSpPr txBox="1"/>
          <p:nvPr/>
        </p:nvSpPr>
        <p:spPr>
          <a:xfrm>
            <a:off x="492125" y="1094725"/>
            <a:ext cx="3704100" cy="365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Person {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age = </a:t>
            </a:r>
            <a:r>
              <a:rPr lang="en-US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(value) {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(value &lt; </a:t>
            </a:r>
            <a:r>
              <a:rPr lang="en-US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field = </a:t>
            </a:r>
            <a:r>
              <a:rPr lang="en-US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field = value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 = field * </a:t>
            </a:r>
            <a:r>
              <a:rPr lang="en-US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person = Person()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person.age = -</a:t>
            </a:r>
            <a:r>
              <a:rPr lang="en-US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println(person.age)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person.age = </a:t>
            </a:r>
            <a:r>
              <a:rPr lang="en-US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18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println(person.age)</a:t>
            </a:r>
            <a:endParaRPr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0" name="Google Shape;480;gdc0eb3b285_0_27"/>
          <p:cNvSpPr txBox="1"/>
          <p:nvPr/>
        </p:nvSpPr>
        <p:spPr>
          <a:xfrm>
            <a:off x="4583675" y="1206775"/>
            <a:ext cx="385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这段代码会输出什么？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1" name="Google Shape;481;gdc0eb3b285_0_27"/>
          <p:cNvSpPr txBox="1"/>
          <p:nvPr/>
        </p:nvSpPr>
        <p:spPr>
          <a:xfrm>
            <a:off x="4583675" y="1975500"/>
            <a:ext cx="3855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field是一个关键字。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可以认为field是真正存储这个属性的地方。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get方法的可见性与属性相同，可以对set方法添加可见性修饰。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dc0eb3b285_0_33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可见性修饰符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7" name="Google Shape;487;gdc0eb3b285_0_33"/>
          <p:cNvSpPr txBox="1"/>
          <p:nvPr/>
        </p:nvSpPr>
        <p:spPr>
          <a:xfrm>
            <a:off x="605125" y="1716750"/>
            <a:ext cx="29022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 Mono"/>
                <a:ea typeface="Roboto Mono"/>
                <a:cs typeface="Roboto Mono"/>
                <a:sym typeface="Roboto Mono"/>
              </a:rPr>
              <a:t>Java 里的可见性修饰符</a:t>
            </a:r>
            <a:endParaRPr b="1"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(default)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8" name="Google Shape;488;gdc0eb3b285_0_33"/>
          <p:cNvSpPr txBox="1"/>
          <p:nvPr/>
        </p:nvSpPr>
        <p:spPr>
          <a:xfrm>
            <a:off x="5139025" y="1716750"/>
            <a:ext cx="32430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 Mono"/>
                <a:ea typeface="Roboto Mono"/>
                <a:cs typeface="Roboto Mono"/>
                <a:sym typeface="Roboto Mono"/>
              </a:rPr>
              <a:t>Kotlin</a:t>
            </a:r>
            <a:r>
              <a:rPr b="1" lang="en-US" sz="1800">
                <a:latin typeface="Roboto Mono"/>
                <a:ea typeface="Roboto Mono"/>
                <a:cs typeface="Roboto Mono"/>
                <a:sym typeface="Roboto Mono"/>
              </a:rPr>
              <a:t> 里的可见性修饰符</a:t>
            </a:r>
            <a:endParaRPr b="1"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private  私有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protected  私有 + 子类可见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internal  模块内可见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public  默认public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dc0eb3b285_0_39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数据类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4" name="Google Shape;494;gdc0eb3b285_0_39"/>
          <p:cNvSpPr txBox="1"/>
          <p:nvPr/>
        </p:nvSpPr>
        <p:spPr>
          <a:xfrm>
            <a:off x="492125" y="2075388"/>
            <a:ext cx="3000000" cy="99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Java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Book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name;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author;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5" name="Google Shape;495;gdc0eb3b285_0_39"/>
          <p:cNvSpPr txBox="1"/>
          <p:nvPr/>
        </p:nvSpPr>
        <p:spPr>
          <a:xfrm>
            <a:off x="4757300" y="14947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假如需要判断两本书是否一样时，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该怎样修改上面的代码？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6" name="Google Shape;496;gdc0eb3b285_0_39"/>
          <p:cNvSpPr txBox="1"/>
          <p:nvPr/>
        </p:nvSpPr>
        <p:spPr>
          <a:xfrm>
            <a:off x="4757300" y="29480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当需要以Book作为Map的Key，现在是否有问题？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b6ce37b85a_0_18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数据类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2" name="Google Shape;502;gb6ce37b85a_0_18"/>
          <p:cNvSpPr txBox="1"/>
          <p:nvPr/>
        </p:nvSpPr>
        <p:spPr>
          <a:xfrm>
            <a:off x="4432275" y="1837875"/>
            <a:ext cx="4151100" cy="4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kotlinBook = Book(</a:t>
            </a:r>
            <a:r>
              <a:rPr lang="en-US" sz="10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"学习Kotlin"</a:t>
            </a: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0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"yyds"</a:t>
            </a: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javaBook = kotlinBook.copy(name = </a:t>
            </a:r>
            <a:r>
              <a:rPr lang="en-US" sz="10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"学习Java"</a:t>
            </a: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3" name="Google Shape;503;gb6ce37b85a_0_18"/>
          <p:cNvSpPr txBox="1"/>
          <p:nvPr/>
        </p:nvSpPr>
        <p:spPr>
          <a:xfrm>
            <a:off x="4500675" y="1290725"/>
            <a:ext cx="401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还会自动生成一个用于深拷贝的copy方法。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4" name="Google Shape;504;gb6ce37b85a_0_18"/>
          <p:cNvSpPr txBox="1"/>
          <p:nvPr/>
        </p:nvSpPr>
        <p:spPr>
          <a:xfrm>
            <a:off x="709375" y="2393500"/>
            <a:ext cx="3362100" cy="156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Kotlin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Book(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name: String,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author: String,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book1 = Book(</a:t>
            </a:r>
            <a:r>
              <a:rPr lang="en-US" sz="10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"学习Kotlin"</a:t>
            </a: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0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"yyds"</a:t>
            </a: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book2 = Book(</a:t>
            </a:r>
            <a:r>
              <a:rPr lang="en-US" sz="10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"学习Kotlin"</a:t>
            </a: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0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"yyds"</a:t>
            </a: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println(book1 == book2) </a:t>
            </a:r>
            <a:r>
              <a:rPr lang="en-US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true</a:t>
            </a:r>
            <a:endParaRPr sz="10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5" name="Google Shape;505;gb6ce37b85a_0_18"/>
          <p:cNvSpPr txBox="1"/>
          <p:nvPr/>
        </p:nvSpPr>
        <p:spPr>
          <a:xfrm>
            <a:off x="459475" y="1244675"/>
            <a:ext cx="4014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Kotlin中提供了 </a:t>
            </a:r>
            <a:r>
              <a:rPr b="1" lang="en-US">
                <a:latin typeface="Roboto Mono"/>
                <a:ea typeface="Roboto Mono"/>
                <a:cs typeface="Roboto Mono"/>
                <a:sym typeface="Roboto Mono"/>
              </a:rPr>
              <a:t>数据类 (data class)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被声明为数据类的类会自动重写equals, hashCode，</a:t>
            </a: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toString</a:t>
            </a: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方法。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6" name="Google Shape;506;gb6ce37b85a_0_18"/>
          <p:cNvSpPr txBox="1"/>
          <p:nvPr/>
        </p:nvSpPr>
        <p:spPr>
          <a:xfrm>
            <a:off x="4432275" y="2593125"/>
            <a:ext cx="415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请注意，对于那些自动生成的函数，编译器只使用在主构造函数内部定义的属性。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7" name="Google Shape;507;gb6ce37b85a_0_18"/>
          <p:cNvSpPr txBox="1"/>
          <p:nvPr/>
        </p:nvSpPr>
        <p:spPr>
          <a:xfrm>
            <a:off x="4826775" y="3260475"/>
            <a:ext cx="3362100" cy="110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Book(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name: String,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author: String,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publisher: String = </a:t>
            </a:r>
            <a:r>
              <a:rPr lang="en-US" sz="10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""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c0eb3b285_0_45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枚举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3" name="Google Shape;513;gdc0eb3b285_0_45"/>
          <p:cNvSpPr txBox="1"/>
          <p:nvPr/>
        </p:nvSpPr>
        <p:spPr>
          <a:xfrm>
            <a:off x="561500" y="1799350"/>
            <a:ext cx="3000000" cy="99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Shape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CIRCLE,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RECTANGLE,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TRIANGLE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4" name="Google Shape;514;gdc0eb3b285_0_45"/>
          <p:cNvSpPr txBox="1"/>
          <p:nvPr/>
        </p:nvSpPr>
        <p:spPr>
          <a:xfrm>
            <a:off x="315350" y="3018000"/>
            <a:ext cx="349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Shape枚举类中，只有三种取值，CIRCLE在整个应用生命周期里只有一个实例。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5" name="Google Shape;515;gdc0eb3b285_0_45"/>
          <p:cNvSpPr txBox="1"/>
          <p:nvPr/>
        </p:nvSpPr>
        <p:spPr>
          <a:xfrm>
            <a:off x="4408425" y="1664650"/>
            <a:ext cx="3868500" cy="147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printShape(shape: Shape)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shapeStr =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when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(shape)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Shape.CIRCLE -&gt; 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"Circle!"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Shape.RECTANGLE -&gt; 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"Rectangle!"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Shape.TRIANGLE -&gt; 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"Triangle!"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println(shapeStr)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6" name="Google Shape;516;gdc0eb3b285_0_45"/>
          <p:cNvSpPr txBox="1"/>
          <p:nvPr/>
        </p:nvSpPr>
        <p:spPr>
          <a:xfrm>
            <a:off x="4408425" y="3317625"/>
            <a:ext cx="38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枚举限定取值。当以when作为表达式使用时，如果条件里没有枚举所有的取值，那么必须要有else，否则会编译失败。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be94b26bf_0_0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Android Studio 安装</a:t>
            </a:r>
            <a:endParaRPr/>
          </a:p>
        </p:txBody>
      </p:sp>
      <p:sp>
        <p:nvSpPr>
          <p:cNvPr id="164" name="Google Shape;164;gdbe94b26bf_0_0"/>
          <p:cNvSpPr txBox="1"/>
          <p:nvPr>
            <p:ph idx="1" type="body"/>
          </p:nvPr>
        </p:nvSpPr>
        <p:spPr>
          <a:xfrm>
            <a:off x="472950" y="1254225"/>
            <a:ext cx="6751800" cy="3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/>
            </a:br>
            <a:r>
              <a:rPr lang="en-US"/>
              <a:t>第一次打开会有一个配置向导。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Standard能够一键配置，后续下载后拆箱即用。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Custom可以选择Android SDK安装路径，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是否安装虚拟机等。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这里我们选择Custom。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gdbe94b26b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9300" y="1254225"/>
            <a:ext cx="4142276" cy="31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b6ce37b85a_0_47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密封类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2" name="Google Shape;522;gb6ce37b85a_0_47"/>
          <p:cNvSpPr txBox="1"/>
          <p:nvPr/>
        </p:nvSpPr>
        <p:spPr>
          <a:xfrm>
            <a:off x="492125" y="1206775"/>
            <a:ext cx="4235400" cy="80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sealed</a:t>
            </a:r>
            <a:r>
              <a:rPr lang="en-US" sz="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8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Shape {</a:t>
            </a:r>
            <a:endParaRPr sz="8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8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Circle(</a:t>
            </a:r>
            <a:r>
              <a:rPr lang="en-US" sz="8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-US" sz="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radius: Float): Shape()</a:t>
            </a:r>
            <a:endParaRPr sz="8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8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Triangle(</a:t>
            </a:r>
            <a:r>
              <a:rPr lang="en-US" sz="8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-US" sz="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base: Float, </a:t>
            </a:r>
            <a:r>
              <a:rPr lang="en-US" sz="8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-US" sz="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height: Float): Shape()</a:t>
            </a:r>
            <a:endParaRPr sz="8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8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Rectangle(</a:t>
            </a:r>
            <a:r>
              <a:rPr lang="en-US" sz="8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-US" sz="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width: Float, </a:t>
            </a:r>
            <a:r>
              <a:rPr lang="en-US" sz="8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-US" sz="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height: Float): Shape()</a:t>
            </a:r>
            <a:endParaRPr sz="8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8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3" name="Google Shape;523;gb6ce37b85a_0_47"/>
          <p:cNvSpPr txBox="1"/>
          <p:nvPr/>
        </p:nvSpPr>
        <p:spPr>
          <a:xfrm>
            <a:off x="479725" y="2232600"/>
            <a:ext cx="4235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密封类用来表示受限的类继承结构：当一个值为有限几种的类型、而不能有任何其他类型。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枚举类型中每个枚举常量只存在一个实例，而密封类的一个子类可以有可包含状态的多个实例。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如下所示: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4" name="Google Shape;524;gb6ce37b85a_0_47"/>
          <p:cNvSpPr txBox="1"/>
          <p:nvPr/>
        </p:nvSpPr>
        <p:spPr>
          <a:xfrm>
            <a:off x="1109825" y="3786300"/>
            <a:ext cx="3000000" cy="64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c1 = Circle(</a:t>
            </a:r>
            <a:r>
              <a:rPr lang="en-US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1.0f</a:t>
            </a: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c2 = Circle(</a:t>
            </a:r>
            <a:r>
              <a:rPr lang="en-US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2.0f</a:t>
            </a: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println(c1 == c2)   </a:t>
            </a:r>
            <a:r>
              <a:rPr lang="en-US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false</a:t>
            </a:r>
            <a:endParaRPr sz="10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5" name="Google Shape;525;gb6ce37b85a_0_47"/>
          <p:cNvSpPr txBox="1"/>
          <p:nvPr/>
        </p:nvSpPr>
        <p:spPr>
          <a:xfrm>
            <a:off x="5357200" y="2110050"/>
            <a:ext cx="321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密封类</a:t>
            </a: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限定了</a:t>
            </a: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类型的取值</a:t>
            </a: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。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当以when作为表达式使用时，如果条件中</a:t>
            </a: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没有使用所有的子类型</a:t>
            </a: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，那么必须要有else，否则会编译失败。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6" name="Google Shape;526;gb6ce37b85a_0_47"/>
          <p:cNvSpPr txBox="1"/>
          <p:nvPr/>
        </p:nvSpPr>
        <p:spPr>
          <a:xfrm>
            <a:off x="4980850" y="3345200"/>
            <a:ext cx="3966900" cy="8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getArea(s: Shape) = </a:t>
            </a:r>
            <a:r>
              <a:rPr lang="en-US" sz="9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when</a:t>
            </a:r>
            <a:r>
              <a:rPr lang="en-US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(s) {</a:t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9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lang="en-US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Shape.Circle -&gt; s.radius * s.radius * Math.PI</a:t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9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lang="en-US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Shape.Rectangle -&gt; s.height * s.width</a:t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9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lang="en-US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Shape.Triangle -&gt; s.base * s.height / </a:t>
            </a:r>
            <a:r>
              <a:rPr lang="en-US" sz="9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c0eb3b285_0_51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内部类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2" name="Google Shape;532;gdc0eb3b285_0_51"/>
          <p:cNvSpPr txBox="1"/>
          <p:nvPr/>
        </p:nvSpPr>
        <p:spPr>
          <a:xfrm>
            <a:off x="492125" y="1206775"/>
            <a:ext cx="2812200" cy="193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Java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OuterClass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outerInt;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InnerClass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printOuter() {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.out.println(outerInt)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3" name="Google Shape;533;gdc0eb3b285_0_51"/>
          <p:cNvSpPr txBox="1"/>
          <p:nvPr/>
        </p:nvSpPr>
        <p:spPr>
          <a:xfrm>
            <a:off x="492050" y="3467850"/>
            <a:ext cx="28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Java 中，内部类有什么特性？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4" name="Google Shape;534;gdc0eb3b285_0_51"/>
          <p:cNvSpPr txBox="1"/>
          <p:nvPr/>
        </p:nvSpPr>
        <p:spPr>
          <a:xfrm>
            <a:off x="491975" y="4032200"/>
            <a:ext cx="281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内部类默认会持有外部类的引用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static修饰不再持有外部类引用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5" name="Google Shape;535;gdc0eb3b285_0_51"/>
          <p:cNvSpPr txBox="1"/>
          <p:nvPr/>
        </p:nvSpPr>
        <p:spPr>
          <a:xfrm>
            <a:off x="4383900" y="1206775"/>
            <a:ext cx="3000000" cy="150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OuterClass {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outerInt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inner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InnerClass {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printOuter() {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println(outerInt)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6" name="Google Shape;536;gdc0eb3b285_0_51"/>
          <p:cNvSpPr txBox="1"/>
          <p:nvPr/>
        </p:nvSpPr>
        <p:spPr>
          <a:xfrm>
            <a:off x="4383900" y="30477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kotlin中内部类默认是static的。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需要加上inner关键字才会持有外部类引用。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7" name="Google Shape;537;gdc0eb3b285_0_51"/>
          <p:cNvSpPr txBox="1"/>
          <p:nvPr/>
        </p:nvSpPr>
        <p:spPr>
          <a:xfrm>
            <a:off x="4383900" y="3924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还需要注意的是，kotlin中外部类不能访问内部类的</a:t>
            </a: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private变量和方法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ddbddc96ea_3_321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匿名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内部类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3" name="Google Shape;543;gddbddc96ea_3_321"/>
          <p:cNvSpPr txBox="1"/>
          <p:nvPr/>
        </p:nvSpPr>
        <p:spPr>
          <a:xfrm>
            <a:off x="492125" y="1509400"/>
            <a:ext cx="3376500" cy="277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Person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name = 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"Chris Paul"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Callback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onResult()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testFun()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callback =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: Callback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onResult()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name = 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"Lebron James"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4" name="Google Shape;544;gddbddc96ea_3_321"/>
          <p:cNvSpPr txBox="1"/>
          <p:nvPr/>
        </p:nvSpPr>
        <p:spPr>
          <a:xfrm>
            <a:off x="4449350" y="1940700"/>
            <a:ext cx="3672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Kotlin中的匿名内部类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如左代码所示样式声明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与内部类不同的是，匿名内部类默认能读取外部类的方法和属性。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b6ce37b85a_0_89"/>
          <p:cNvSpPr txBox="1"/>
          <p:nvPr>
            <p:ph type="title"/>
          </p:nvPr>
        </p:nvSpPr>
        <p:spPr>
          <a:xfrm>
            <a:off x="526000" y="1595250"/>
            <a:ext cx="41427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3663"/>
              </a:buClr>
              <a:buSzPts val="4500"/>
              <a:buFont typeface="Play"/>
              <a:buNone/>
            </a:pPr>
            <a:r>
              <a:rPr lang="en-US"/>
              <a:t>写下你的第一行Kotlin</a:t>
            </a:r>
            <a:endParaRPr/>
          </a:p>
        </p:txBody>
      </p:sp>
      <p:sp>
        <p:nvSpPr>
          <p:cNvPr id="550" name="Google Shape;550;gb6ce37b85a_0_89"/>
          <p:cNvSpPr txBox="1"/>
          <p:nvPr/>
        </p:nvSpPr>
        <p:spPr>
          <a:xfrm>
            <a:off x="526000" y="3111150"/>
            <a:ext cx="3431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1.1    Kotlin vs Java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1.2    Kotlin基础语法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1.3    Kotlin的函数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1.4    Kotlin的面向对象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highlight>
                  <a:schemeClr val="accent1"/>
                </a:highlight>
                <a:latin typeface="Roboto Mono"/>
                <a:ea typeface="Roboto Mono"/>
                <a:cs typeface="Roboto Mono"/>
                <a:sym typeface="Roboto Mono"/>
              </a:rPr>
              <a:t>1.5    Kotlin的集合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1.6    Kotlin的扩展&amp;委托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b6ce37b85a_0_94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集合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6" name="Google Shape;556;gb6ce37b85a_0_94"/>
          <p:cNvSpPr txBox="1"/>
          <p:nvPr/>
        </p:nvSpPr>
        <p:spPr>
          <a:xfrm>
            <a:off x="479725" y="1329450"/>
            <a:ext cx="30837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 Mono"/>
                <a:ea typeface="Roboto Mono"/>
                <a:cs typeface="Roboto Mono"/>
                <a:sym typeface="Roboto Mono"/>
              </a:rPr>
              <a:t>Kotlin里的集合</a:t>
            </a:r>
            <a:endParaRPr b="1"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 Mono"/>
                <a:ea typeface="Roboto Mono"/>
                <a:cs typeface="Roboto Mono"/>
                <a:sym typeface="Roboto Mono"/>
              </a:rPr>
              <a:t>分为只读集合和可变集合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7" name="Google Shape;557;gb6ce37b85a_0_94"/>
          <p:cNvSpPr txBox="1"/>
          <p:nvPr/>
        </p:nvSpPr>
        <p:spPr>
          <a:xfrm>
            <a:off x="492125" y="2492550"/>
            <a:ext cx="364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只读集合 → 仅提供访问集合元素的接口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可变集合 → 提供增删和访问的接口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58" name="Google Shape;558;gb6ce37b85a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300" y="1206775"/>
            <a:ext cx="4700574" cy="3596936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b6ce37b85a_0_94"/>
          <p:cNvSpPr txBox="1"/>
          <p:nvPr/>
        </p:nvSpPr>
        <p:spPr>
          <a:xfrm>
            <a:off x="492125" y="3430525"/>
            <a:ext cx="364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Kotlin的集合主要分为List, Set, Map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ddbddc96ea_3_136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5" name="Google Shape;565;gddbddc96ea_3_136"/>
          <p:cNvSpPr txBox="1"/>
          <p:nvPr/>
        </p:nvSpPr>
        <p:spPr>
          <a:xfrm>
            <a:off x="492125" y="1206775"/>
            <a:ext cx="364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List&lt;T&gt; 以指定的顺序存储元素，并提供使用索引访问元素的方法。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6" name="Google Shape;566;gddbddc96ea_3_136"/>
          <p:cNvSpPr txBox="1"/>
          <p:nvPr/>
        </p:nvSpPr>
        <p:spPr>
          <a:xfrm>
            <a:off x="324325" y="3019525"/>
            <a:ext cx="4002300" cy="76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numbers = listOf(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"one"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"two"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"three"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"four"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println(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"Number of elements: </a:t>
            </a:r>
            <a:r>
              <a:rPr lang="en-US" sz="9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${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numbers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size</a:t>
            </a:r>
            <a:r>
              <a:rPr lang="en-US" sz="9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println(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"3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rd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 element: </a:t>
            </a:r>
            <a:r>
              <a:rPr lang="en-US" sz="9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${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numbers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9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-US" sz="9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println(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"4th element: </a:t>
            </a:r>
            <a:r>
              <a:rPr lang="en-US" sz="9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${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numbers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US" sz="9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lang="en-US" sz="9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7" name="Google Shape;567;gddbddc96ea_3_136"/>
          <p:cNvSpPr txBox="1"/>
          <p:nvPr/>
        </p:nvSpPr>
        <p:spPr>
          <a:xfrm>
            <a:off x="492125" y="2005300"/>
            <a:ext cx="364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Kotlin与Java不同的是：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不仅可以使用get方法访问元素。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也可以使用中括号[index]访问元素。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8" name="Google Shape;568;gddbddc96ea_3_136"/>
          <p:cNvSpPr txBox="1"/>
          <p:nvPr/>
        </p:nvSpPr>
        <p:spPr>
          <a:xfrm>
            <a:off x="4889375" y="1206775"/>
            <a:ext cx="364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Mutable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List&lt;T&gt; 是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可以进行写操作的List。可以add(), remove()。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9" name="Google Shape;569;gddbddc96ea_3_136"/>
          <p:cNvSpPr txBox="1"/>
          <p:nvPr/>
        </p:nvSpPr>
        <p:spPr>
          <a:xfrm>
            <a:off x="4754300" y="3019525"/>
            <a:ext cx="4002300" cy="76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numbers = mutableListOf(</a:t>
            </a:r>
            <a:r>
              <a:rPr lang="en-US" sz="9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9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9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9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numbers.add(</a:t>
            </a:r>
            <a:r>
              <a:rPr lang="en-US" sz="9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numbers.removeAt(</a:t>
            </a:r>
            <a:r>
              <a:rPr lang="en-US" sz="9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numbers[</a:t>
            </a:r>
            <a:r>
              <a:rPr lang="en-US" sz="9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n-US" sz="9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9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0" name="Google Shape;570;gddbddc96ea_3_136"/>
          <p:cNvSpPr txBox="1"/>
          <p:nvPr/>
        </p:nvSpPr>
        <p:spPr>
          <a:xfrm>
            <a:off x="4889375" y="2084100"/>
            <a:ext cx="364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MutableList可以通过下标的形式访问修改数据。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1" name="Google Shape;571;gddbddc96ea_3_136"/>
          <p:cNvSpPr txBox="1"/>
          <p:nvPr/>
        </p:nvSpPr>
        <p:spPr>
          <a:xfrm>
            <a:off x="2216550" y="4310275"/>
            <a:ext cx="47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Kotlin里List的默认实现为ArrayList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ddbddc96ea_3_156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7" name="Google Shape;577;gddbddc96ea_3_156"/>
          <p:cNvSpPr txBox="1"/>
          <p:nvPr/>
        </p:nvSpPr>
        <p:spPr>
          <a:xfrm>
            <a:off x="492125" y="1206775"/>
            <a:ext cx="364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Set&lt;T&gt; 存储唯一的元素。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它们的顺序通常是未定义的。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8" name="Google Shape;578;gddbddc96ea_3_156"/>
          <p:cNvSpPr txBox="1"/>
          <p:nvPr/>
        </p:nvSpPr>
        <p:spPr>
          <a:xfrm>
            <a:off x="324325" y="3019525"/>
            <a:ext cx="4002300" cy="83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set1 = setOf(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set2 = setOf(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println(set1 == set2)  </a:t>
            </a: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true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println(set1.contains(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 </a:t>
            </a: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true</a:t>
            </a:r>
            <a:endParaRPr sz="10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9" name="Google Shape;579;gddbddc96ea_3_156"/>
          <p:cNvSpPr txBox="1"/>
          <p:nvPr/>
        </p:nvSpPr>
        <p:spPr>
          <a:xfrm>
            <a:off x="492125" y="2005300"/>
            <a:ext cx="364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当两个 set 具有相同的大小并且对于一个 set 中的每个元素都能在另一个 set 中存在相同元素，则两个 set 相等。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0" name="Google Shape;580;gddbddc96ea_3_156"/>
          <p:cNvSpPr txBox="1"/>
          <p:nvPr/>
        </p:nvSpPr>
        <p:spPr>
          <a:xfrm>
            <a:off x="4889375" y="1740175"/>
            <a:ext cx="382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MutableSet&lt;T&gt; 是可以进行写操作的Set。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提供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add(), remove()。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1" name="Google Shape;581;gddbddc96ea_3_156"/>
          <p:cNvSpPr txBox="1"/>
          <p:nvPr/>
        </p:nvSpPr>
        <p:spPr>
          <a:xfrm>
            <a:off x="4802825" y="2700400"/>
            <a:ext cx="40023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= mutableSetOf(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.add(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.remove(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2" name="Google Shape;582;gddbddc96ea_3_156"/>
          <p:cNvSpPr txBox="1"/>
          <p:nvPr/>
        </p:nvSpPr>
        <p:spPr>
          <a:xfrm>
            <a:off x="2216550" y="4310275"/>
            <a:ext cx="47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Kotlin里Set的默认实现为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LinkedHashSet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ddbddc96ea_3_177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Map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8" name="Google Shape;588;gddbddc96ea_3_177"/>
          <p:cNvSpPr txBox="1"/>
          <p:nvPr/>
        </p:nvSpPr>
        <p:spPr>
          <a:xfrm>
            <a:off x="324325" y="1206775"/>
            <a:ext cx="417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Map 存储 键-值 对。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键是唯一的，但是不同的键可以与相同的值配对。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9" name="Google Shape;589;gddbddc96ea_3_177"/>
          <p:cNvSpPr txBox="1"/>
          <p:nvPr/>
        </p:nvSpPr>
        <p:spPr>
          <a:xfrm>
            <a:off x="324325" y="3019525"/>
            <a:ext cx="4002300" cy="115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numbersMap = mapOf(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"key1"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to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"key2"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to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println(numbersMap[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"key1"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println(numbersMap.get(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"key2"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0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0" name="Google Shape;590;gddbddc96ea_3_177"/>
          <p:cNvSpPr txBox="1"/>
          <p:nvPr/>
        </p:nvSpPr>
        <p:spPr>
          <a:xfrm>
            <a:off x="324325" y="1898975"/>
            <a:ext cx="364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Map 接口提供特定的函数进行通过键访问值、搜索键和值等操作。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Kotlin里可以直接用[key]读取值。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1" name="Google Shape;591;gddbddc96ea_3_177"/>
          <p:cNvSpPr txBox="1"/>
          <p:nvPr/>
        </p:nvSpPr>
        <p:spPr>
          <a:xfrm>
            <a:off x="4889375" y="1206775"/>
            <a:ext cx="382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MutableMap&lt;T&gt; 是可以进行写操作的Map。提供set(), remove()。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2" name="Google Shape;592;gddbddc96ea_3_177"/>
          <p:cNvSpPr txBox="1"/>
          <p:nvPr/>
        </p:nvSpPr>
        <p:spPr>
          <a:xfrm>
            <a:off x="4802825" y="3019525"/>
            <a:ext cx="4002300" cy="131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numbersMap = mutableMapOf(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"key1"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to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"key2"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to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numbersMap.put(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"key3"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numbersMap[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"key3"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numbersMap.remove(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"key3"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3" name="Google Shape;593;gddbddc96ea_3_177"/>
          <p:cNvSpPr txBox="1"/>
          <p:nvPr/>
        </p:nvSpPr>
        <p:spPr>
          <a:xfrm>
            <a:off x="2216550" y="4386475"/>
            <a:ext cx="47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Kotlin里Set的默认实现为HashMap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4" name="Google Shape;594;gddbddc96ea_3_177"/>
          <p:cNvSpPr txBox="1"/>
          <p:nvPr/>
        </p:nvSpPr>
        <p:spPr>
          <a:xfrm>
            <a:off x="4889375" y="2005300"/>
            <a:ext cx="364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Kotlin里可以直接用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下标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[key]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赋值，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等效于调用set(key, value)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dbddc96ea_3_121"/>
          <p:cNvSpPr txBox="1"/>
          <p:nvPr>
            <p:ph type="title"/>
          </p:nvPr>
        </p:nvSpPr>
        <p:spPr>
          <a:xfrm>
            <a:off x="526000" y="1595250"/>
            <a:ext cx="41427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3663"/>
              </a:buClr>
              <a:buSzPts val="4500"/>
              <a:buFont typeface="Play"/>
              <a:buNone/>
            </a:pPr>
            <a:r>
              <a:rPr lang="en-US"/>
              <a:t>写下你的第一行Kotlin</a:t>
            </a:r>
            <a:endParaRPr/>
          </a:p>
        </p:txBody>
      </p:sp>
      <p:sp>
        <p:nvSpPr>
          <p:cNvPr id="600" name="Google Shape;600;gddbddc96ea_3_121"/>
          <p:cNvSpPr txBox="1"/>
          <p:nvPr/>
        </p:nvSpPr>
        <p:spPr>
          <a:xfrm>
            <a:off x="526000" y="3111150"/>
            <a:ext cx="3431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1.1    Kotlin vs Java</a:t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1.2    Kotlin基础语法</a:t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1.3    Kotlin的函数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1.4    Kotlin的面向对象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</a:t>
            </a: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b="0" i="0" lang="en-US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Kotlin的集合</a:t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highlight>
                  <a:schemeClr val="accent1"/>
                </a:highlight>
                <a:latin typeface="Roboto Mono"/>
                <a:ea typeface="Roboto Mono"/>
                <a:cs typeface="Roboto Mono"/>
                <a:sym typeface="Roboto Mono"/>
              </a:rPr>
              <a:t>1.6    Kotlin的扩展&amp;委托</a:t>
            </a:r>
            <a:endParaRPr b="0" i="0" sz="1400" u="none" cap="none" strike="noStrike">
              <a:solidFill>
                <a:schemeClr val="lt1"/>
              </a:solidFill>
              <a:highlight>
                <a:schemeClr val="accent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ddbddc96ea_3_126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扩展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6" name="Google Shape;606;gddbddc96ea_3_126"/>
          <p:cNvSpPr txBox="1"/>
          <p:nvPr/>
        </p:nvSpPr>
        <p:spPr>
          <a:xfrm>
            <a:off x="479725" y="1206775"/>
            <a:ext cx="3781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Kotlin里可以通过</a:t>
            </a:r>
            <a:r>
              <a:rPr b="1" lang="en-US">
                <a:latin typeface="Roboto Mono"/>
                <a:ea typeface="Roboto Mono"/>
                <a:cs typeface="Roboto Mono"/>
                <a:sym typeface="Roboto Mono"/>
              </a:rPr>
              <a:t>扩展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为原有的类添加新的方法或者属性。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7" name="Google Shape;607;gddbddc96ea_3_126"/>
          <p:cNvSpPr txBox="1"/>
          <p:nvPr/>
        </p:nvSpPr>
        <p:spPr>
          <a:xfrm>
            <a:off x="492125" y="2075400"/>
            <a:ext cx="50778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Activity.showToast(message: String)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Toast.makeText(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message, Toast.LENGTH_SHORT).show()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8" name="Google Shape;608;gddbddc96ea_3_126"/>
          <p:cNvSpPr txBox="1"/>
          <p:nvPr/>
        </p:nvSpPr>
        <p:spPr>
          <a:xfrm>
            <a:off x="599425" y="3076750"/>
            <a:ext cx="49050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上面的代码就为Activity扩展了一个showToast方法。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这样我们在Activity中，就可以直接调用showToast()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这里的Activity称为接收者，方法体里的this就是指这个当前的这个接收者对象，即调用这个方法的Activity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be94b26bf_0_57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Android Studio 安装</a:t>
            </a:r>
            <a:endParaRPr/>
          </a:p>
        </p:txBody>
      </p:sp>
      <p:sp>
        <p:nvSpPr>
          <p:cNvPr id="171" name="Google Shape;171;gdbe94b26bf_0_57"/>
          <p:cNvSpPr txBox="1"/>
          <p:nvPr>
            <p:ph idx="1" type="body"/>
          </p:nvPr>
        </p:nvSpPr>
        <p:spPr>
          <a:xfrm>
            <a:off x="472950" y="1254225"/>
            <a:ext cx="6751800" cy="3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这里Android SDK Location是SDK的保存目录。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要记住这个安装目录。后面有用。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下面两项与模拟器相关。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以后，需要用到虚拟机的时候再安装。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gdbe94b26bf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2675" y="1206763"/>
            <a:ext cx="4666226" cy="349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ddbddc96ea_3_201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扩展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4" name="Google Shape;614;gddbddc96ea_3_201"/>
          <p:cNvSpPr txBox="1"/>
          <p:nvPr/>
        </p:nvSpPr>
        <p:spPr>
          <a:xfrm>
            <a:off x="479725" y="1206775"/>
            <a:ext cx="4125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接收者还可以是可空类型。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像下面的方法，就可以给可空的String调用。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5" name="Google Shape;615;gddbddc96ea_3_201"/>
          <p:cNvSpPr txBox="1"/>
          <p:nvPr/>
        </p:nvSpPr>
        <p:spPr>
          <a:xfrm>
            <a:off x="492125" y="2075400"/>
            <a:ext cx="50778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String?.isNotNullOrEmpty(): Boolean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!=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&amp;&amp;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.length &gt;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ddbddc96ea_3_212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扩展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1" name="Google Shape;621;gddbddc96ea_3_212"/>
          <p:cNvSpPr txBox="1"/>
          <p:nvPr/>
        </p:nvSpPr>
        <p:spPr>
          <a:xfrm>
            <a:off x="479725" y="1206775"/>
            <a:ext cx="41250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扩展函数其实是一个静态方法，入参是扩展函数的接收者加上扩展函数入参。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因此，扩展函数是静态解析的。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2" name="Google Shape;622;gddbddc96ea_3_212"/>
          <p:cNvSpPr txBox="1"/>
          <p:nvPr/>
        </p:nvSpPr>
        <p:spPr>
          <a:xfrm>
            <a:off x="479725" y="2563025"/>
            <a:ext cx="4125000" cy="180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open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Shape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Rectangle: Shape()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Shape.getName() = 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"Shape"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Rectangle.getName() = 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"Rectangle"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printClassName(s: Shape)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println(s.getName())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printClassName(Rectangle())  </a:t>
            </a: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Shape</a:t>
            </a:r>
            <a:endParaRPr sz="105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3" name="Google Shape;623;gddbddc96ea_3_212"/>
          <p:cNvSpPr txBox="1"/>
          <p:nvPr/>
        </p:nvSpPr>
        <p:spPr>
          <a:xfrm>
            <a:off x="4809175" y="2805425"/>
            <a:ext cx="4065000" cy="131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getName(</a:t>
            </a:r>
            <a:r>
              <a:rPr lang="en-US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Shape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shape)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"Shape"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getName(</a:t>
            </a:r>
            <a:r>
              <a:rPr lang="en-US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Rectangle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rect)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"Rectangle"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4" name="Google Shape;624;gddbddc96ea_3_212"/>
          <p:cNvSpPr txBox="1"/>
          <p:nvPr/>
        </p:nvSpPr>
        <p:spPr>
          <a:xfrm>
            <a:off x="4779175" y="1313100"/>
            <a:ext cx="41250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两个getName方法，其实等同于下面的两个Java方法。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这样就不难理解为什么扩展函数是静态解析的。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dbddc96ea_3_228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扩展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属性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0" name="Google Shape;630;gddbddc96ea_3_228"/>
          <p:cNvSpPr txBox="1"/>
          <p:nvPr/>
        </p:nvSpPr>
        <p:spPr>
          <a:xfrm>
            <a:off x="479725" y="1206775"/>
            <a:ext cx="4125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扩展属性，可以为一个类扩展出一个属性，实际上也是通过静态方法实现的。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1" name="Google Shape;631;gddbddc96ea_3_228"/>
          <p:cNvSpPr txBox="1"/>
          <p:nvPr/>
        </p:nvSpPr>
        <p:spPr>
          <a:xfrm>
            <a:off x="492125" y="1999200"/>
            <a:ext cx="3564600" cy="99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US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-US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MutableList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&gt;.last: </a:t>
            </a:r>
            <a:r>
              <a:rPr lang="en-US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get() =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[size -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set(value)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[size -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 = value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0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2" name="Google Shape;632;gddbddc96ea_3_228"/>
          <p:cNvSpPr txBox="1"/>
          <p:nvPr/>
        </p:nvSpPr>
        <p:spPr>
          <a:xfrm>
            <a:off x="479725" y="3183050"/>
            <a:ext cx="4558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上面的方法就给可变列表添加了一个last的属性。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list.last  获取当前列表的最后一项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list.last = 1  为最后一项赋值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3" name="Google Shape;633;gddbddc96ea_3_228"/>
          <p:cNvSpPr txBox="1"/>
          <p:nvPr/>
        </p:nvSpPr>
        <p:spPr>
          <a:xfrm>
            <a:off x="4907350" y="2160600"/>
            <a:ext cx="36723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US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-US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getLast(</a:t>
            </a:r>
            <a:r>
              <a:rPr lang="en-US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&gt; list)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list.get(list.size() -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4" name="Google Shape;634;gddbddc96ea_3_228"/>
          <p:cNvSpPr txBox="1"/>
          <p:nvPr/>
        </p:nvSpPr>
        <p:spPr>
          <a:xfrm>
            <a:off x="4803700" y="1599000"/>
            <a:ext cx="4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扩展属性等效于下面的java方法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5" name="Google Shape;635;gddbddc96ea_3_228"/>
          <p:cNvSpPr txBox="1"/>
          <p:nvPr/>
        </p:nvSpPr>
        <p:spPr>
          <a:xfrm>
            <a:off x="4907350" y="3223600"/>
            <a:ext cx="4125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扩展属性需要注意的是: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var能设置get/set。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val只能设置get。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ddbddc96ea_3_241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委托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1" name="Google Shape;641;gddbddc96ea_3_241"/>
          <p:cNvSpPr txBox="1"/>
          <p:nvPr/>
        </p:nvSpPr>
        <p:spPr>
          <a:xfrm>
            <a:off x="492125" y="1206775"/>
            <a:ext cx="4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代理模式是什么？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2" name="Google Shape;642;gddbddc96ea_3_241"/>
          <p:cNvSpPr txBox="1"/>
          <p:nvPr/>
        </p:nvSpPr>
        <p:spPr>
          <a:xfrm>
            <a:off x="4195750" y="700525"/>
            <a:ext cx="3468000" cy="413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Java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Seller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sell();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Factory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implement </a:t>
            </a:r>
            <a:r>
              <a:rPr lang="en-US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Seller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@Override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sell() {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.out.println(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"Factory sell."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SellerProxy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implement </a:t>
            </a:r>
            <a:r>
              <a:rPr lang="en-US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Seller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Seller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seller;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SellerProxy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Seller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seller) {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.seller = seller;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@Override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sell() {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.out.println(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"Proxy sell."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seller.sell();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3" name="Google Shape;643;gddbddc96ea_3_241"/>
          <p:cNvSpPr txBox="1"/>
          <p:nvPr/>
        </p:nvSpPr>
        <p:spPr>
          <a:xfrm>
            <a:off x="492125" y="2054375"/>
            <a:ext cx="34680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工厂需要卖商品，可能会找到一个独家代理商帮自己卖货。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就像是李佳琪带货，实际上是李佳琪卖，但是真正卖出东西的是厂家。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李佳琪其实就属于代理。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ddbddc96ea_3_259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委托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9" name="Google Shape;649;gddbddc96ea_3_259"/>
          <p:cNvSpPr txBox="1"/>
          <p:nvPr/>
        </p:nvSpPr>
        <p:spPr>
          <a:xfrm>
            <a:off x="278700" y="1206775"/>
            <a:ext cx="34680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这段代码通过Kotlin实现。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会是这样的。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0" name="Google Shape;650;gddbddc96ea_3_259"/>
          <p:cNvSpPr txBox="1"/>
          <p:nvPr/>
        </p:nvSpPr>
        <p:spPr>
          <a:xfrm>
            <a:off x="3884550" y="580350"/>
            <a:ext cx="4032300" cy="39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Kotlin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Seller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fun sell()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fun print()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Factory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: </a:t>
            </a:r>
            <a:r>
              <a:rPr lang="en-US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Seller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override fun sell() = println(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"Factory sell."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override fun print() {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println(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"I'm Factory."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SellerProxy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val seller: </a:t>
            </a:r>
            <a:r>
              <a:rPr lang="en-US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Seller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: </a:t>
            </a:r>
            <a:r>
              <a:rPr lang="en-US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Seller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by seller {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override fun sell() {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println(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"SellerProxy sell."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seller.sell()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Seller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proxy = </a:t>
            </a:r>
            <a:r>
              <a:rPr lang="en-US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SellerProxy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Factory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())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proxy.sell()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proxy.print()  </a:t>
            </a:r>
            <a:r>
              <a:rPr lang="en-US" sz="9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I'm Factory</a:t>
            </a:r>
            <a:endParaRPr sz="95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1" name="Google Shape;651;gddbddc96ea_3_259"/>
          <p:cNvSpPr txBox="1"/>
          <p:nvPr/>
        </p:nvSpPr>
        <p:spPr>
          <a:xfrm>
            <a:off x="214050" y="2062550"/>
            <a:ext cx="35973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SellerProxy 的超类型列表中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by-子句表示</a:t>
            </a:r>
            <a:r>
              <a:rPr b="1" lang="en-US">
                <a:latin typeface="Roboto Mono"/>
                <a:ea typeface="Roboto Mono"/>
                <a:cs typeface="Roboto Mono"/>
                <a:sym typeface="Roboto Mono"/>
              </a:rPr>
              <a:t>base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将会在</a:t>
            </a: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SellerProxy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 中内部存储。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并且编译器将生成转发给base的所有Seller的方法。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因此我们可以仅选择我们需要代理的方法重写即可，如sell(), pirnt就会沿用输入的base的print方法。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ddbddc96ea_3_274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委托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属性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7" name="Google Shape;657;gddbddc96ea_3_274"/>
          <p:cNvSpPr txBox="1"/>
          <p:nvPr/>
        </p:nvSpPr>
        <p:spPr>
          <a:xfrm>
            <a:off x="492125" y="1206775"/>
            <a:ext cx="4125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委托属性，就是将属性的get/set方法委托给一个类去执行。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8" name="Google Shape;658;gddbddc96ea_3_274"/>
          <p:cNvSpPr txBox="1"/>
          <p:nvPr/>
        </p:nvSpPr>
        <p:spPr>
          <a:xfrm>
            <a:off x="588875" y="1854775"/>
            <a:ext cx="6150600" cy="296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Example {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testString: String </a:t>
            </a: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Delegate()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Delegate {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getValue(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thisRef: Any?,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property: KProperty&lt;*&gt;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): String {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US" sz="9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$thisRef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, thank you for delegating '</a:t>
            </a:r>
            <a:r>
              <a:rPr lang="en-US" sz="9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${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property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US" sz="9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 to me!"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setValue(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thisRef: Any?,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property: KProperty&lt;*&gt;, value: String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) {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println(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US" sz="9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$value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 has been assigned to '</a:t>
            </a:r>
            <a:r>
              <a:rPr lang="en-US" sz="9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${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property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US" sz="9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 in </a:t>
            </a:r>
            <a:r>
              <a:rPr lang="en-US" sz="9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$thisRef</a:t>
            </a:r>
            <a:r>
              <a:rPr lang="en-US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."</a:t>
            </a: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8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ddbddc96ea_3_286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委托属性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4" name="Google Shape;664;gddbddc96ea_3_286"/>
          <p:cNvSpPr txBox="1"/>
          <p:nvPr/>
        </p:nvSpPr>
        <p:spPr>
          <a:xfrm>
            <a:off x="492125" y="1206775"/>
            <a:ext cx="4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委托属性，有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什么好处？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5" name="Google Shape;665;gddbddc96ea_3_286"/>
          <p:cNvSpPr txBox="1"/>
          <p:nvPr/>
        </p:nvSpPr>
        <p:spPr>
          <a:xfrm>
            <a:off x="492125" y="1841725"/>
            <a:ext cx="4125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●"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监听属性的变更(by observable)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●"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监听到值获取时再对值进行初始化(by lazy)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6" name="Google Shape;666;gddbddc96ea_3_286"/>
          <p:cNvSpPr txBox="1"/>
          <p:nvPr/>
        </p:nvSpPr>
        <p:spPr>
          <a:xfrm>
            <a:off x="5377575" y="2127150"/>
            <a:ext cx="3000000" cy="228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Singleton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companion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instance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lazy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Singleton()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 = instance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Singleton.get()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7" name="Google Shape;667;gddbddc96ea_3_286"/>
          <p:cNvSpPr txBox="1"/>
          <p:nvPr/>
        </p:nvSpPr>
        <p:spPr>
          <a:xfrm>
            <a:off x="492125" y="2658150"/>
            <a:ext cx="4125000" cy="175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User {</a:t>
            </a:r>
            <a:endParaRPr sz="8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8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-US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name: String </a:t>
            </a:r>
            <a:r>
              <a:rPr lang="en-US" sz="8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-US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Delegates.observable(</a:t>
            </a:r>
            <a:r>
              <a:rPr lang="en-US" sz="8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"default"</a:t>
            </a:r>
            <a:r>
              <a:rPr lang="en-US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8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prop, old, new -&gt;</a:t>
            </a:r>
            <a:endParaRPr sz="8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println(</a:t>
            </a:r>
            <a:r>
              <a:rPr lang="en-US" sz="8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US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$old</a:t>
            </a:r>
            <a:r>
              <a:rPr lang="en-US" sz="8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 -&gt; </a:t>
            </a:r>
            <a:r>
              <a:rPr lang="en-US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$new</a:t>
            </a:r>
            <a:r>
              <a:rPr lang="en-US" sz="8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US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8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8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8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en-US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main() {</a:t>
            </a:r>
            <a:endParaRPr sz="8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8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-US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user = User()</a:t>
            </a:r>
            <a:endParaRPr sz="8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user.name = </a:t>
            </a:r>
            <a:r>
              <a:rPr lang="en-US" sz="8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"first"</a:t>
            </a:r>
            <a:endParaRPr sz="8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user.name = </a:t>
            </a:r>
            <a:r>
              <a:rPr lang="en-US" sz="8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"second"</a:t>
            </a:r>
            <a:endParaRPr sz="8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8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8" name="Google Shape;668;gddbddc96ea_3_286"/>
          <p:cNvSpPr txBox="1"/>
          <p:nvPr/>
        </p:nvSpPr>
        <p:spPr>
          <a:xfrm>
            <a:off x="4815075" y="1226725"/>
            <a:ext cx="41250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by lazy 是一个很有意思的委托，默认是double check的单例模式。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下面这样写能得到一个线程安全的懒汉单例。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dbe94b26bf_0_774"/>
          <p:cNvSpPr txBox="1"/>
          <p:nvPr>
            <p:ph type="title"/>
          </p:nvPr>
        </p:nvSpPr>
        <p:spPr>
          <a:xfrm>
            <a:off x="526000" y="1595250"/>
            <a:ext cx="41427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3663"/>
              </a:buClr>
              <a:buSzPts val="4500"/>
              <a:buFont typeface="Play"/>
              <a:buNone/>
            </a:pPr>
            <a:r>
              <a:rPr lang="en-US"/>
              <a:t>管理你的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3663"/>
              </a:buClr>
              <a:buSzPts val="4500"/>
              <a:buFont typeface="Play"/>
              <a:buNone/>
            </a:pPr>
            <a:r>
              <a:rPr lang="en-US"/>
              <a:t>第一个仓库</a:t>
            </a:r>
            <a:endParaRPr/>
          </a:p>
        </p:txBody>
      </p:sp>
      <p:sp>
        <p:nvSpPr>
          <p:cNvPr id="674" name="Google Shape;674;gdbe94b26bf_0_774"/>
          <p:cNvSpPr txBox="1"/>
          <p:nvPr/>
        </p:nvSpPr>
        <p:spPr>
          <a:xfrm>
            <a:off x="526000" y="3111150"/>
            <a:ext cx="343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highlight>
                  <a:srgbClr val="113366"/>
                </a:highlight>
                <a:latin typeface="Roboto Mono"/>
                <a:ea typeface="Roboto Mono"/>
                <a:cs typeface="Roboto Mono"/>
                <a:sym typeface="Roboto Mono"/>
              </a:rPr>
              <a:t>1.1    Git安装</a:t>
            </a:r>
            <a:r>
              <a:rPr lang="en-US">
                <a:solidFill>
                  <a:schemeClr val="lt1"/>
                </a:solidFill>
                <a:highlight>
                  <a:srgbClr val="113366"/>
                </a:highlight>
                <a:latin typeface="Roboto Mono"/>
                <a:ea typeface="Roboto Mono"/>
                <a:cs typeface="Roboto Mono"/>
                <a:sym typeface="Roboto Mono"/>
              </a:rPr>
              <a:t>及简介</a:t>
            </a:r>
            <a:endParaRPr b="0" i="0" sz="1400" u="none" cap="none" strike="noStrike">
              <a:solidFill>
                <a:schemeClr val="lt1"/>
              </a:solidFill>
              <a:highlight>
                <a:srgbClr val="11336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1.2    Git时光机</a:t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1.3    Git平行宇宙</a:t>
            </a:r>
            <a:endParaRPr b="0" i="0" sz="1400" u="none" cap="none" strike="noStrike">
              <a:solidFill>
                <a:schemeClr val="lt1"/>
              </a:solidFill>
              <a:highlight>
                <a:schemeClr val="accent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b6ce37b85a_0_194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Git安装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0" name="Google Shape;680;gb6ce37b85a_0_194"/>
          <p:cNvSpPr txBox="1"/>
          <p:nvPr/>
        </p:nvSpPr>
        <p:spPr>
          <a:xfrm>
            <a:off x="613325" y="1255050"/>
            <a:ext cx="290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 Mono"/>
                <a:ea typeface="Roboto Mono"/>
                <a:cs typeface="Roboto Mono"/>
                <a:sym typeface="Roboto Mono"/>
              </a:rPr>
              <a:t>git 安装有几个方法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1" name="Google Shape;681;gb6ce37b85a_0_194"/>
          <p:cNvSpPr txBox="1"/>
          <p:nvPr/>
        </p:nvSpPr>
        <p:spPr>
          <a:xfrm>
            <a:off x="727925" y="1954750"/>
            <a:ext cx="4702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-"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安装XCode， XCode的开发工具集中带有Git。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-"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terminal里输入git，会弹出一个对话框提示安装。如右图。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-"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安装brew，通过brew安装。brew类似ubuntu的apt。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-"/>
            </a:pPr>
            <a:r>
              <a:rPr lang="en-US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https://brew.sh/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 安装brew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-"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brew install git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-"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git官网上下载安装包 http://git-scm.com/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82" name="Google Shape;682;gb6ce37b85a_0_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7525" y="1206774"/>
            <a:ext cx="3282903" cy="16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b6ce37b85a_0_203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Git简介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8" name="Google Shape;688;gb6ce37b85a_0_203"/>
          <p:cNvSpPr txBox="1"/>
          <p:nvPr/>
        </p:nvSpPr>
        <p:spPr>
          <a:xfrm>
            <a:off x="613325" y="1255050"/>
            <a:ext cx="391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 Mono"/>
                <a:ea typeface="Roboto Mono"/>
                <a:cs typeface="Roboto Mono"/>
                <a:sym typeface="Roboto Mono"/>
              </a:rPr>
              <a:t>Git，是一个分布式版本控制软件。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9" name="Google Shape;689;gb6ce37b85a_0_203"/>
          <p:cNvSpPr txBox="1"/>
          <p:nvPr/>
        </p:nvSpPr>
        <p:spPr>
          <a:xfrm>
            <a:off x="613325" y="1996350"/>
            <a:ext cx="391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看个</a:t>
            </a:r>
            <a:r>
              <a:rPr lang="en-US" sz="18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视频</a:t>
            </a: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了解一下Git的由来。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be94b26bf_0_44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配置 SDK 环境变量</a:t>
            </a:r>
            <a:endParaRPr/>
          </a:p>
        </p:txBody>
      </p:sp>
      <p:sp>
        <p:nvSpPr>
          <p:cNvPr id="178" name="Google Shape;178;gdbe94b26bf_0_44"/>
          <p:cNvSpPr txBox="1"/>
          <p:nvPr>
            <p:ph idx="1" type="body"/>
          </p:nvPr>
        </p:nvSpPr>
        <p:spPr>
          <a:xfrm>
            <a:off x="472950" y="1254225"/>
            <a:ext cx="8466900" cy="3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配置环境变量后，才能在terminal里使用adb等命令。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修改 ~/.bash_profile 文件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vim ~/.bash_profile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在最后添加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export ANDROID_SDK_ROOT=</a:t>
            </a:r>
            <a:r>
              <a:rPr lang="en-US" sz="12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/Users/ziqi.feng/Programming/Android/sdk</a:t>
            </a:r>
            <a:endParaRPr sz="1200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export PATH="${ANDROID_SDK_ROOT}/tools:${ANDROID_SDK_ROOT}/platform-tools:${PATH}"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红字替换成前面安装的SDK目录即可。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b6ce37b85a_0_213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分布式 vs 集中式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5" name="Google Shape;695;gb6ce37b85a_0_213"/>
          <p:cNvSpPr txBox="1"/>
          <p:nvPr/>
        </p:nvSpPr>
        <p:spPr>
          <a:xfrm>
            <a:off x="477275" y="1359175"/>
            <a:ext cx="39177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什么是集中式？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SVN就是一个典型的集中式版本控制系统。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gb6ce37b85a_0_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425" y="1359175"/>
            <a:ext cx="391477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gb6ce37b85a_0_213"/>
          <p:cNvSpPr txBox="1"/>
          <p:nvPr/>
        </p:nvSpPr>
        <p:spPr>
          <a:xfrm>
            <a:off x="453425" y="2776675"/>
            <a:ext cx="3965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版本库是集中存放在中央服务器的。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要先从中央服务器取得最新的版本，然后开始干活，干完活了，再把自己的活推送给中央服务器。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中央服务器就好比是一个图书馆，你要改一本书，必须先从图书馆借出来，然后回到家自己改，改完了，再放回图书馆。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b6ce37b85a_0_223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分布式 vs 集中式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3" name="Google Shape;703;gb6ce37b85a_0_223"/>
          <p:cNvSpPr txBox="1"/>
          <p:nvPr/>
        </p:nvSpPr>
        <p:spPr>
          <a:xfrm>
            <a:off x="477275" y="1359175"/>
            <a:ext cx="39177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什么是分布式</a:t>
            </a: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？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4" name="Google Shape;704;gb6ce37b85a_0_223"/>
          <p:cNvSpPr txBox="1"/>
          <p:nvPr/>
        </p:nvSpPr>
        <p:spPr>
          <a:xfrm>
            <a:off x="453425" y="2243275"/>
            <a:ext cx="3965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分布式版本控制系统根本没有“中央服务器”，每个人的电脑上都是一个完整的版本库。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两人之间只需把各自的修改推送给对方。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分布式版本控制系统通常也有一台充当“中央服务器”的电脑，但这个服务器的作用仅仅是用来方便“交换”大家的修改。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5" name="Google Shape;705;gb6ce37b85a_0_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001" y="1206775"/>
            <a:ext cx="4005850" cy="34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b6ce37b85a_0_174"/>
          <p:cNvSpPr txBox="1"/>
          <p:nvPr>
            <p:ph type="title"/>
          </p:nvPr>
        </p:nvSpPr>
        <p:spPr>
          <a:xfrm>
            <a:off x="526000" y="1595250"/>
            <a:ext cx="41427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3663"/>
              </a:buClr>
              <a:buSzPts val="4500"/>
              <a:buFont typeface="Play"/>
              <a:buNone/>
            </a:pPr>
            <a:r>
              <a:rPr lang="en-US"/>
              <a:t>管理你的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3663"/>
              </a:buClr>
              <a:buSzPts val="4500"/>
              <a:buFont typeface="Play"/>
              <a:buNone/>
            </a:pPr>
            <a:r>
              <a:rPr lang="en-US"/>
              <a:t>第一个仓库</a:t>
            </a:r>
            <a:endParaRPr/>
          </a:p>
        </p:txBody>
      </p:sp>
      <p:sp>
        <p:nvSpPr>
          <p:cNvPr id="711" name="Google Shape;711;gb6ce37b85a_0_174"/>
          <p:cNvSpPr txBox="1"/>
          <p:nvPr/>
        </p:nvSpPr>
        <p:spPr>
          <a:xfrm>
            <a:off x="526000" y="3111150"/>
            <a:ext cx="343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1.1    </a:t>
            </a: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Git安装及简介</a:t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highlight>
                  <a:srgbClr val="113366"/>
                </a:highlight>
                <a:latin typeface="Roboto Mono"/>
                <a:ea typeface="Roboto Mono"/>
                <a:cs typeface="Roboto Mono"/>
                <a:sym typeface="Roboto Mono"/>
              </a:rPr>
              <a:t>1.2    Git时光机</a:t>
            </a:r>
            <a:endParaRPr b="0" i="0" sz="1400" u="none" cap="none" strike="noStrike">
              <a:solidFill>
                <a:schemeClr val="lt1"/>
              </a:solidFill>
              <a:highlight>
                <a:srgbClr val="11336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1.3    Git平行宇宙</a:t>
            </a:r>
            <a:endParaRPr b="0" i="0" sz="1400" u="none" cap="none" strike="noStrike">
              <a:solidFill>
                <a:schemeClr val="lt1"/>
              </a:solidFill>
              <a:highlight>
                <a:schemeClr val="accent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b6ce37b85a_0_235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初始化git仓库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7" name="Google Shape;717;gb6ce37b85a_0_235"/>
          <p:cNvSpPr txBox="1"/>
          <p:nvPr/>
        </p:nvSpPr>
        <p:spPr>
          <a:xfrm>
            <a:off x="613325" y="1255050"/>
            <a:ext cx="39177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使用你的terminal.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cd到一个刚才创建的项目路径下.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8" name="Google Shape;718;gb6ce37b85a_0_235"/>
          <p:cNvSpPr txBox="1"/>
          <p:nvPr/>
        </p:nvSpPr>
        <p:spPr>
          <a:xfrm>
            <a:off x="613325" y="2462550"/>
            <a:ext cx="39177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执行 </a:t>
            </a:r>
            <a:r>
              <a:rPr b="1" lang="en-US" sz="1800">
                <a:latin typeface="Roboto Mono"/>
                <a:ea typeface="Roboto Mono"/>
                <a:cs typeface="Roboto Mono"/>
                <a:sym typeface="Roboto Mono"/>
              </a:rPr>
              <a:t>git init</a:t>
            </a:r>
            <a:endParaRPr b="1"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执行 </a:t>
            </a:r>
            <a:r>
              <a:rPr b="1" lang="en-US" sz="1800">
                <a:latin typeface="Roboto Mono"/>
                <a:ea typeface="Roboto Mono"/>
                <a:cs typeface="Roboto Mono"/>
                <a:sym typeface="Roboto Mono"/>
              </a:rPr>
              <a:t>ls -la</a:t>
            </a:r>
            <a:endParaRPr b="1"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看下目录下是否有.git文件夹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如果有证明初始化成功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9" name="Google Shape;719;gb6ce37b85a_0_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100" y="1255050"/>
            <a:ext cx="4308174" cy="3183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b6ce37b85a_0_253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把文件添加到版本库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5" name="Google Shape;725;gb6ce37b85a_0_253"/>
          <p:cNvSpPr txBox="1"/>
          <p:nvPr/>
        </p:nvSpPr>
        <p:spPr>
          <a:xfrm>
            <a:off x="479725" y="2990925"/>
            <a:ext cx="351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用命令</a:t>
            </a:r>
            <a:r>
              <a:rPr b="1" lang="en-US">
                <a:latin typeface="Roboto Mono"/>
                <a:ea typeface="Roboto Mono"/>
                <a:cs typeface="Roboto Mono"/>
                <a:sym typeface="Roboto Mono"/>
              </a:rPr>
              <a:t>git add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告诉Git，把项目的所有文件添加到仓库。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6" name="Google Shape;726;gb6ce37b85a_0_253"/>
          <p:cNvSpPr txBox="1"/>
          <p:nvPr/>
        </p:nvSpPr>
        <p:spPr>
          <a:xfrm>
            <a:off x="735475" y="3928025"/>
            <a:ext cx="3000000" cy="34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git add .</a:t>
            </a:r>
            <a:endParaRPr sz="10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7" name="Google Shape;727;gb6ce37b85a_0_253"/>
          <p:cNvSpPr txBox="1"/>
          <p:nvPr/>
        </p:nvSpPr>
        <p:spPr>
          <a:xfrm>
            <a:off x="4811525" y="1183000"/>
            <a:ext cx="351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用命令</a:t>
            </a:r>
            <a:r>
              <a:rPr b="1" lang="en-US">
                <a:latin typeface="Roboto Mono"/>
                <a:ea typeface="Roboto Mono"/>
                <a:cs typeface="Roboto Mono"/>
                <a:sym typeface="Roboto Mono"/>
              </a:rPr>
              <a:t>git commit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告诉Git，把文件提交到仓库：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8" name="Google Shape;728;gb6ce37b85a_0_253"/>
          <p:cNvSpPr txBox="1"/>
          <p:nvPr/>
        </p:nvSpPr>
        <p:spPr>
          <a:xfrm>
            <a:off x="4555650" y="1959525"/>
            <a:ext cx="4269300" cy="164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git commit -m “first commit”</a:t>
            </a:r>
            <a:endParaRPr sz="9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[master (root-commit) 634c881] first commit</a:t>
            </a:r>
            <a:endParaRPr sz="9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46 files changed, 1091 insertions(+)</a:t>
            </a:r>
            <a:endParaRPr sz="9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create mode 100644 .gitignore</a:t>
            </a:r>
            <a:endParaRPr sz="9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create mode 100644 .idea/.gitignore</a:t>
            </a:r>
            <a:endParaRPr sz="9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create mode 100644 .idea/codeStyles/Project.xml</a:t>
            </a:r>
            <a:endParaRPr sz="9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…...</a:t>
            </a:r>
            <a:endParaRPr sz="9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9" name="Google Shape;729;gb6ce37b85a_0_253"/>
          <p:cNvSpPr txBox="1"/>
          <p:nvPr/>
        </p:nvSpPr>
        <p:spPr>
          <a:xfrm>
            <a:off x="4858350" y="3740000"/>
            <a:ext cx="37173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 Mono"/>
                <a:ea typeface="Roboto Mono"/>
                <a:cs typeface="Roboto Mono"/>
                <a:sym typeface="Roboto Mono"/>
              </a:rPr>
              <a:t>-m 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后面是此次提交的信息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46 file changed 代表46个文件被修改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1091 insertions(+) 代表有1091行新增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0" name="Google Shape;730;gb6ce37b85a_0_253"/>
          <p:cNvSpPr txBox="1"/>
          <p:nvPr/>
        </p:nvSpPr>
        <p:spPr>
          <a:xfrm>
            <a:off x="479725" y="1183000"/>
            <a:ext cx="351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项目根目录下创建一个README.md文件，后面会以修改这个文件为教程。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1" name="Google Shape;731;gb6ce37b85a_0_253"/>
          <p:cNvSpPr txBox="1"/>
          <p:nvPr/>
        </p:nvSpPr>
        <p:spPr>
          <a:xfrm>
            <a:off x="735475" y="1959525"/>
            <a:ext cx="3000000" cy="58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// README.md</a:t>
            </a:r>
            <a:endParaRPr sz="10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# 虾米计划 2021 Mini Project</a:t>
            </a:r>
            <a:endParaRPr sz="10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b6ce37b85a_0_246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把文件添加到版本库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7" name="Google Shape;737;gb6ce37b85a_0_246"/>
          <p:cNvSpPr txBox="1"/>
          <p:nvPr/>
        </p:nvSpPr>
        <p:spPr>
          <a:xfrm>
            <a:off x="492125" y="1121350"/>
            <a:ext cx="3901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前面将项目目录添加到版本库。现在修改README.md文件。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8" name="Google Shape;738;gb6ce37b85a_0_246"/>
          <p:cNvSpPr txBox="1"/>
          <p:nvPr/>
        </p:nvSpPr>
        <p:spPr>
          <a:xfrm>
            <a:off x="479725" y="2636600"/>
            <a:ext cx="35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现在，运行</a:t>
            </a:r>
            <a:r>
              <a:rPr b="1" lang="en-US">
                <a:latin typeface="Roboto Mono"/>
                <a:ea typeface="Roboto Mono"/>
                <a:cs typeface="Roboto Mono"/>
                <a:sym typeface="Roboto Mono"/>
              </a:rPr>
              <a:t>git status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命令看看结果：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9" name="Google Shape;739;gb6ce37b85a_0_246"/>
          <p:cNvSpPr txBox="1"/>
          <p:nvPr/>
        </p:nvSpPr>
        <p:spPr>
          <a:xfrm>
            <a:off x="286275" y="3113000"/>
            <a:ext cx="4400100" cy="149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git status</a:t>
            </a:r>
            <a:endParaRPr sz="8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On branch master</a:t>
            </a:r>
            <a:endParaRPr sz="8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Changes not staged for commit:</a:t>
            </a:r>
            <a:endParaRPr sz="8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(use "git add &lt;file&gt;..." to update what will be committed)</a:t>
            </a:r>
            <a:endParaRPr sz="8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(use "git restore &lt;file&gt;..." to discard changes in working directory)</a:t>
            </a:r>
            <a:endParaRPr sz="8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	modified:   README.md</a:t>
            </a:r>
            <a:endParaRPr sz="8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no changes added to commit (use "git add" and/or "git commit -a")</a:t>
            </a:r>
            <a:endParaRPr sz="8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0" name="Google Shape;740;gb6ce37b85a_0_246"/>
          <p:cNvSpPr txBox="1"/>
          <p:nvPr/>
        </p:nvSpPr>
        <p:spPr>
          <a:xfrm>
            <a:off x="5032375" y="1121350"/>
            <a:ext cx="351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Roboto Mono"/>
                <a:ea typeface="Roboto Mono"/>
                <a:cs typeface="Roboto Mono"/>
                <a:sym typeface="Roboto Mono"/>
              </a:rPr>
              <a:t>git status</a:t>
            </a: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是用来查看当前git仓库的状态。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可以看到命令的输出告诉我们当前的仓库有修改。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1" name="Google Shape;741;gb6ce37b85a_0_246"/>
          <p:cNvSpPr txBox="1"/>
          <p:nvPr/>
        </p:nvSpPr>
        <p:spPr>
          <a:xfrm>
            <a:off x="5032375" y="1864700"/>
            <a:ext cx="35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运行</a:t>
            </a:r>
            <a:r>
              <a:rPr b="1" lang="en-US">
                <a:latin typeface="Roboto Mono"/>
                <a:ea typeface="Roboto Mono"/>
                <a:cs typeface="Roboto Mono"/>
                <a:sym typeface="Roboto Mono"/>
              </a:rPr>
              <a:t>git diff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可以查看修改的diff。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2" name="Google Shape;742;gb6ce37b85a_0_246"/>
          <p:cNvSpPr txBox="1"/>
          <p:nvPr/>
        </p:nvSpPr>
        <p:spPr>
          <a:xfrm>
            <a:off x="5032375" y="2341100"/>
            <a:ext cx="3901500" cy="156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diff --git a/README.md b/README.md</a:t>
            </a:r>
            <a:endParaRPr sz="9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index 8fe0b56..9813334 100644</a:t>
            </a:r>
            <a:endParaRPr sz="9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--- a/README.md</a:t>
            </a:r>
            <a:endParaRPr sz="9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+++ b/README.md</a:t>
            </a:r>
            <a:endParaRPr sz="9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@@ -1,2 +1,3 @@</a:t>
            </a:r>
            <a:endParaRPr sz="9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# 虾米计划 2021 MiniProgram</a:t>
            </a:r>
            <a:endParaRPr sz="9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+## 项目主题</a:t>
            </a:r>
            <a:endParaRPr sz="9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3" name="Google Shape;743;gb6ce37b85a_0_246"/>
          <p:cNvSpPr txBox="1"/>
          <p:nvPr/>
        </p:nvSpPr>
        <p:spPr>
          <a:xfrm>
            <a:off x="879675" y="1787325"/>
            <a:ext cx="3000000" cy="83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// README.md</a:t>
            </a:r>
            <a:endParaRPr sz="10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# 虾米计划 2021 Mini Project</a:t>
            </a:r>
            <a:endParaRPr sz="10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## </a:t>
            </a:r>
            <a:r>
              <a:rPr lang="en-US" sz="10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项目主题</a:t>
            </a:r>
            <a:endParaRPr sz="10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b6ce37b85a_0_288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Git</a:t>
            </a:r>
            <a:r>
              <a:rPr lang="en-US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查看过去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9" name="Google Shape;749;gb6ce37b85a_0_288"/>
          <p:cNvSpPr txBox="1"/>
          <p:nvPr/>
        </p:nvSpPr>
        <p:spPr>
          <a:xfrm>
            <a:off x="479725" y="1290700"/>
            <a:ext cx="39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现在可以多改几次，多提交几次。尝试一下。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0" name="Google Shape;750;gb6ce37b85a_0_288"/>
          <p:cNvSpPr txBox="1"/>
          <p:nvPr/>
        </p:nvSpPr>
        <p:spPr>
          <a:xfrm>
            <a:off x="479725" y="1864700"/>
            <a:ext cx="35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可以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运行</a:t>
            </a:r>
            <a:r>
              <a:rPr b="1" lang="en-US">
                <a:latin typeface="Roboto Mono"/>
                <a:ea typeface="Roboto Mono"/>
                <a:cs typeface="Roboto Mono"/>
                <a:sym typeface="Roboto Mono"/>
              </a:rPr>
              <a:t>git log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命令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查看你的提交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：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1" name="Google Shape;751;gb6ce37b85a_0_288"/>
          <p:cNvSpPr txBox="1"/>
          <p:nvPr/>
        </p:nvSpPr>
        <p:spPr>
          <a:xfrm>
            <a:off x="5032375" y="1864700"/>
            <a:ext cx="351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Roboto Mono"/>
                <a:ea typeface="Roboto Mono"/>
                <a:cs typeface="Roboto Mono"/>
                <a:sym typeface="Roboto Mono"/>
              </a:rPr>
              <a:t>commit 7c44727024… 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这是这次提交的hash，唯一标记这次提交.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52" name="Google Shape;752;gb6ce37b85a_0_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25" y="2289025"/>
            <a:ext cx="3555400" cy="25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gb6ce37b85a_0_288"/>
          <p:cNvSpPr txBox="1"/>
          <p:nvPr/>
        </p:nvSpPr>
        <p:spPr>
          <a:xfrm>
            <a:off x="5032375" y="2860325"/>
            <a:ext cx="351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后面带 </a:t>
            </a:r>
            <a:r>
              <a:rPr b="1" lang="en-US" sz="1200">
                <a:latin typeface="Roboto Mono"/>
                <a:ea typeface="Roboto Mono"/>
                <a:cs typeface="Roboto Mono"/>
                <a:sym typeface="Roboto Mono"/>
              </a:rPr>
              <a:t>HEAD</a:t>
            </a: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的提交是当前仓库指向的提交。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在这里我们能看到我们的所有提交。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b6ce37b85a_0_302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Git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回到过去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9" name="Google Shape;759;gb6ce37b85a_0_302"/>
          <p:cNvSpPr txBox="1"/>
          <p:nvPr/>
        </p:nvSpPr>
        <p:spPr>
          <a:xfrm>
            <a:off x="479725" y="1290700"/>
            <a:ext cx="39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下面我们试一下回到前一个提交。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0" name="Google Shape;760;gb6ce37b85a_0_302"/>
          <p:cNvSpPr txBox="1"/>
          <p:nvPr/>
        </p:nvSpPr>
        <p:spPr>
          <a:xfrm>
            <a:off x="479725" y="1712300"/>
            <a:ext cx="35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执行</a:t>
            </a:r>
            <a:r>
              <a:rPr b="1" lang="en-US">
                <a:latin typeface="Roboto Mono"/>
                <a:ea typeface="Roboto Mono"/>
                <a:cs typeface="Roboto Mono"/>
                <a:sym typeface="Roboto Mono"/>
              </a:rPr>
              <a:t>git reset HEAD^ --hard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1" name="Google Shape;761;gb6ce37b85a_0_302"/>
          <p:cNvSpPr txBox="1"/>
          <p:nvPr/>
        </p:nvSpPr>
        <p:spPr>
          <a:xfrm>
            <a:off x="492125" y="2219475"/>
            <a:ext cx="3294600" cy="5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git reset HEAD^ --hard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HEAD is now at 67d8304 add 2021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2" name="Google Shape;762;gb6ce37b85a_0_302"/>
          <p:cNvSpPr txBox="1"/>
          <p:nvPr/>
        </p:nvSpPr>
        <p:spPr>
          <a:xfrm>
            <a:off x="479725" y="2880550"/>
            <a:ext cx="35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再执行</a:t>
            </a:r>
            <a:r>
              <a:rPr b="1" lang="en-US">
                <a:latin typeface="Roboto Mono"/>
                <a:ea typeface="Roboto Mono"/>
                <a:cs typeface="Roboto Mono"/>
                <a:sym typeface="Roboto Mono"/>
              </a:rPr>
              <a:t>git log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63" name="Google Shape;763;gb6ce37b85a_0_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25" y="3302150"/>
            <a:ext cx="3901500" cy="1507782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gb6ce37b85a_0_302"/>
          <p:cNvSpPr txBox="1"/>
          <p:nvPr/>
        </p:nvSpPr>
        <p:spPr>
          <a:xfrm>
            <a:off x="4750375" y="1206775"/>
            <a:ext cx="41400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可以看到我已经回到了前一个提交。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但是发现后面的提交没了。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可以通过之前的git log结果里的commit id，回到刚才的版本上。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5" name="Google Shape;765;gb6ce37b85a_0_302"/>
          <p:cNvSpPr txBox="1"/>
          <p:nvPr/>
        </p:nvSpPr>
        <p:spPr>
          <a:xfrm>
            <a:off x="5077500" y="2543625"/>
            <a:ext cx="3294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</a:t>
            </a: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git reset </a:t>
            </a: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7c44727024 --hard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6" name="Google Shape;766;gb6ce37b85a_0_302"/>
          <p:cNvSpPr txBox="1"/>
          <p:nvPr/>
        </p:nvSpPr>
        <p:spPr>
          <a:xfrm>
            <a:off x="4845525" y="3408450"/>
            <a:ext cx="414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也可以通过 </a:t>
            </a:r>
            <a:r>
              <a:rPr b="1"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git reflog</a:t>
            </a: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查看你每次的操作记录。并回到之前的状态。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b6ce37b85a_0_329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Git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暂存区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2" name="Google Shape;772;gb6ce37b85a_0_329"/>
          <p:cNvSpPr txBox="1"/>
          <p:nvPr/>
        </p:nvSpPr>
        <p:spPr>
          <a:xfrm>
            <a:off x="479725" y="1290700"/>
            <a:ext cx="3901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有没有感觉git很麻烦？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要先add才能commit？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3" name="Google Shape;773;gb6ce37b85a_0_329"/>
          <p:cNvSpPr txBox="1"/>
          <p:nvPr/>
        </p:nvSpPr>
        <p:spPr>
          <a:xfrm>
            <a:off x="492125" y="2048400"/>
            <a:ext cx="4710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Git是针对修改做管理的系统。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当你有修改add到暂存区，才能发起commit。将当前暂存区里的修改提交到仓库中。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4" name="Google Shape;774;gb6ce37b85a_0_329"/>
          <p:cNvSpPr txBox="1"/>
          <p:nvPr/>
        </p:nvSpPr>
        <p:spPr>
          <a:xfrm>
            <a:off x="492125" y="3452600"/>
            <a:ext cx="4710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大家可以试一下，先修改一次文件，执行</a:t>
            </a:r>
            <a:r>
              <a:rPr b="1" lang="en-US"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命令。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再修改文件，此时不执行</a:t>
            </a:r>
            <a:r>
              <a:rPr b="1" lang="en-US"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命令。执行</a:t>
            </a:r>
            <a:r>
              <a:rPr b="1" lang="en-US">
                <a:latin typeface="Roboto Mono"/>
                <a:ea typeface="Roboto Mono"/>
                <a:cs typeface="Roboto Mono"/>
                <a:sym typeface="Roboto Mono"/>
              </a:rPr>
              <a:t>commit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命令。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此时再执行</a:t>
            </a:r>
            <a:r>
              <a:rPr b="1" lang="en-US">
                <a:latin typeface="Roboto Mono"/>
                <a:ea typeface="Roboto Mono"/>
                <a:cs typeface="Roboto Mono"/>
                <a:sym typeface="Roboto Mono"/>
              </a:rPr>
              <a:t>git status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看下状态，会发现你的第二次并没有被提交。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75" name="Google Shape;775;gb6ce37b85a_0_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450" y="1809025"/>
            <a:ext cx="3636175" cy="1857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b6ce37b85a_0_344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Git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撤销修改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1" name="Google Shape;781;gb6ce37b85a_0_344"/>
          <p:cNvSpPr txBox="1"/>
          <p:nvPr/>
        </p:nvSpPr>
        <p:spPr>
          <a:xfrm>
            <a:off x="479725" y="1290700"/>
            <a:ext cx="3901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如果当你还没提交，但发现自己的修改并不好时，想去掉修改要怎么办？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2" name="Google Shape;782;gb6ce37b85a_0_344"/>
          <p:cNvSpPr txBox="1"/>
          <p:nvPr/>
        </p:nvSpPr>
        <p:spPr>
          <a:xfrm>
            <a:off x="492125" y="2048400"/>
            <a:ext cx="47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执行 git status 后，输出有这样一句话。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3" name="Google Shape;783;gb6ce37b85a_0_344"/>
          <p:cNvSpPr txBox="1"/>
          <p:nvPr/>
        </p:nvSpPr>
        <p:spPr>
          <a:xfrm>
            <a:off x="479725" y="2565575"/>
            <a:ext cx="3901500" cy="53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-US" sz="9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use</a:t>
            </a:r>
            <a:r>
              <a:rPr lang="en-US" sz="900">
                <a:solidFill>
                  <a:srgbClr val="444444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DD1144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"git checkout -- &lt;file&gt;..."</a:t>
            </a:r>
            <a:r>
              <a:rPr lang="en-US" sz="900">
                <a:solidFill>
                  <a:srgbClr val="444444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-US" sz="9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to</a:t>
            </a:r>
            <a:r>
              <a:rPr lang="en-US" sz="9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discard changes </a:t>
            </a:r>
            <a:r>
              <a:rPr b="1" lang="en-US" sz="9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-US" sz="9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working directory</a:t>
            </a:r>
            <a:endParaRPr sz="9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4" name="Google Shape;784;gb6ce37b85a_0_344"/>
          <p:cNvSpPr txBox="1"/>
          <p:nvPr/>
        </p:nvSpPr>
        <p:spPr>
          <a:xfrm>
            <a:off x="479725" y="3604275"/>
            <a:ext cx="3294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git checkout -- GitDemo.kt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5" name="Google Shape;785;gb6ce37b85a_0_344"/>
          <p:cNvSpPr txBox="1"/>
          <p:nvPr/>
        </p:nvSpPr>
        <p:spPr>
          <a:xfrm>
            <a:off x="4874625" y="1362075"/>
            <a:ext cx="3621600" cy="26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命令git checkout -- file意思就是，把文件在工作区的修改全部撤销，这里有两种情况：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一种是文件自修改后还没有被放到暂存区，现在，撤销修改就回到和版本库一模一样的状态；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一种是文件已经添加到暂存区后，又作了修改，现在，撤销修改就回到添加到暂存区后的状态。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6" name="Google Shape;786;gb6ce37b85a_0_344"/>
          <p:cNvSpPr txBox="1"/>
          <p:nvPr/>
        </p:nvSpPr>
        <p:spPr>
          <a:xfrm>
            <a:off x="492125" y="3096575"/>
            <a:ext cx="47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现在可以试着执行一下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be94b26bf_0_269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配置 SDK 环境变量</a:t>
            </a:r>
            <a:endParaRPr/>
          </a:p>
        </p:txBody>
      </p:sp>
      <p:sp>
        <p:nvSpPr>
          <p:cNvPr id="184" name="Google Shape;184;gdbe94b26bf_0_269"/>
          <p:cNvSpPr txBox="1"/>
          <p:nvPr>
            <p:ph idx="1" type="body"/>
          </p:nvPr>
        </p:nvSpPr>
        <p:spPr>
          <a:xfrm>
            <a:off x="472950" y="1254225"/>
            <a:ext cx="8466900" cy="3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配置环境变量后，才能在terminal里使用adb等命令。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修改 ~/.bash_profile 文件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vim ~/.bash_profile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在最后添加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export ANDROID_SDK_ROOT=</a:t>
            </a:r>
            <a:r>
              <a:rPr lang="en-US" sz="12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/Users/ziqi.feng/Programming/Android/sdk</a:t>
            </a:r>
            <a:endParaRPr sz="1200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export PATH="${ANDROID_SDK_ROOT}/tools:${ANDROID_SDK_ROOT}/platform-tools:${PATH}"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红字替换成前面安装的SDK目录即可。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b6ce37b85a_0_179"/>
          <p:cNvSpPr txBox="1"/>
          <p:nvPr>
            <p:ph type="title"/>
          </p:nvPr>
        </p:nvSpPr>
        <p:spPr>
          <a:xfrm>
            <a:off x="526000" y="1595250"/>
            <a:ext cx="41427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3663"/>
              </a:buClr>
              <a:buSzPts val="4500"/>
              <a:buFont typeface="Play"/>
              <a:buNone/>
            </a:pPr>
            <a:r>
              <a:rPr lang="en-US"/>
              <a:t>管理你的第一个仓库</a:t>
            </a:r>
            <a:endParaRPr/>
          </a:p>
        </p:txBody>
      </p:sp>
      <p:sp>
        <p:nvSpPr>
          <p:cNvPr id="792" name="Google Shape;792;gb6ce37b85a_0_179"/>
          <p:cNvSpPr txBox="1"/>
          <p:nvPr/>
        </p:nvSpPr>
        <p:spPr>
          <a:xfrm>
            <a:off x="1989500" y="3230275"/>
            <a:ext cx="343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1.1    </a:t>
            </a: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Git安装及简介</a:t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1.2    Git时光机</a:t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Roboto Mono"/>
                <a:ea typeface="Roboto Mono"/>
                <a:cs typeface="Roboto Mono"/>
                <a:sym typeface="Roboto Mono"/>
              </a:rPr>
              <a:t>1.3    Git平行宇宙</a:t>
            </a:r>
            <a:endParaRPr b="0" i="0" sz="1400" u="none" cap="none" strike="noStrike">
              <a:solidFill>
                <a:schemeClr val="lt1"/>
              </a:solidFill>
              <a:highlight>
                <a:schemeClr val="accent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b6ce37b85a_0_365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准备工作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8" name="Google Shape;798;gb6ce37b85a_0_365"/>
          <p:cNvSpPr txBox="1"/>
          <p:nvPr/>
        </p:nvSpPr>
        <p:spPr>
          <a:xfrm>
            <a:off x="479725" y="1290700"/>
            <a:ext cx="39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 创建ssh key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9" name="Google Shape;799;gb6ce37b85a_0_365"/>
          <p:cNvSpPr txBox="1"/>
          <p:nvPr/>
        </p:nvSpPr>
        <p:spPr>
          <a:xfrm>
            <a:off x="545150" y="1973275"/>
            <a:ext cx="4485000" cy="92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cd ~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</a:t>
            </a: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ssh-keygen -t rsa -C "</a:t>
            </a:r>
            <a:r>
              <a:rPr lang="en-US" sz="12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youremail@example.com</a:t>
            </a: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cd .ssh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ls -la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0" name="Google Shape;800;gb6ce37b85a_0_365"/>
          <p:cNvSpPr txBox="1"/>
          <p:nvPr/>
        </p:nvSpPr>
        <p:spPr>
          <a:xfrm>
            <a:off x="479725" y="3072900"/>
            <a:ext cx="42804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如果一切顺利的话，可以在用户主目录里找到</a:t>
            </a:r>
            <a:r>
              <a:rPr b="1"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.ssh</a:t>
            </a: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目录.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里面有</a:t>
            </a:r>
            <a:r>
              <a:rPr b="1"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id_rsa</a:t>
            </a: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和</a:t>
            </a:r>
            <a:r>
              <a:rPr b="1"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id_rsa.pub</a:t>
            </a: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两个文件。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id_rsa</a:t>
            </a: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是私钥, </a:t>
            </a:r>
            <a:r>
              <a:rPr b="1"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id_rsa.pub</a:t>
            </a: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是公钥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b6ce37b85a_0_387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准备工作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6" name="Google Shape;806;gb6ce37b85a_0_387"/>
          <p:cNvSpPr txBox="1"/>
          <p:nvPr/>
        </p:nvSpPr>
        <p:spPr>
          <a:xfrm>
            <a:off x="479725" y="1290700"/>
            <a:ext cx="39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2. 配置公钥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7" name="Google Shape;807;gb6ce37b85a_0_387"/>
          <p:cNvSpPr txBox="1"/>
          <p:nvPr/>
        </p:nvSpPr>
        <p:spPr>
          <a:xfrm>
            <a:off x="492125" y="1774825"/>
            <a:ext cx="428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登陆公司的Gitlab https://git.garena.com/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08" name="Google Shape;808;gb6ce37b85a_0_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25" y="2445475"/>
            <a:ext cx="2176425" cy="22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gb6ce37b85a_0_3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8550" y="2383625"/>
            <a:ext cx="1993675" cy="23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gb6ce37b85a_0_3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2525" y="1861525"/>
            <a:ext cx="4066676" cy="2872444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gb6ce37b85a_0_387"/>
          <p:cNvSpPr txBox="1"/>
          <p:nvPr/>
        </p:nvSpPr>
        <p:spPr>
          <a:xfrm>
            <a:off x="4990825" y="1252200"/>
            <a:ext cx="34377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cat ~/.ssh/id_rsa.pub 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b6ce37b85a_0_401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创建你的远程仓库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7" name="Google Shape;817;gb6ce37b85a_0_401"/>
          <p:cNvSpPr txBox="1"/>
          <p:nvPr/>
        </p:nvSpPr>
        <p:spPr>
          <a:xfrm>
            <a:off x="479725" y="1290700"/>
            <a:ext cx="39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在Gitlab上new project可以新增一个仓库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18" name="Google Shape;818;gb6ce37b85a_0_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675" y="1733925"/>
            <a:ext cx="3453600" cy="319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gb6ce37b85a_0_401"/>
          <p:cNvSpPr txBox="1"/>
          <p:nvPr/>
        </p:nvSpPr>
        <p:spPr>
          <a:xfrm>
            <a:off x="4656150" y="2300500"/>
            <a:ext cx="3901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创建空仓库后，可以按照提示，初始化一个新仓库，或者是将已存在的仓库推送到远端。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按照页面上的指示输入命令即可。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b6ce37b85a_0_413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克隆远程仓库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25" name="Google Shape;825;gb6ce37b85a_0_413"/>
          <p:cNvSpPr txBox="1"/>
          <p:nvPr/>
        </p:nvSpPr>
        <p:spPr>
          <a:xfrm>
            <a:off x="479725" y="1290700"/>
            <a:ext cx="39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在Gitlab上</a:t>
            </a: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可以看到仓库的克隆地址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26" name="Google Shape;826;gb6ce37b85a_0_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75" y="1774825"/>
            <a:ext cx="4450977" cy="28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gb6ce37b85a_0_413"/>
          <p:cNvSpPr txBox="1"/>
          <p:nvPr/>
        </p:nvSpPr>
        <p:spPr>
          <a:xfrm>
            <a:off x="4958125" y="2487200"/>
            <a:ext cx="4071300" cy="4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git clone </a:t>
            </a:r>
            <a:r>
              <a:rPr lang="en-US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gitlab@git.garena.com:ziqi.feng/git-demo.git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28" name="Google Shape;828;gb6ce37b85a_0_413"/>
          <p:cNvSpPr txBox="1"/>
          <p:nvPr/>
        </p:nvSpPr>
        <p:spPr>
          <a:xfrm>
            <a:off x="4958125" y="1729375"/>
            <a:ext cx="39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执行git clone &lt;复制的链接&gt;即可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b6ce37b85a_0_428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Git平行宇宙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34" name="Google Shape;834;gb6ce37b85a_0_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888" y="1351000"/>
            <a:ext cx="4848225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gb6ce37b85a_0_428"/>
          <p:cNvSpPr txBox="1"/>
          <p:nvPr/>
        </p:nvSpPr>
        <p:spPr>
          <a:xfrm>
            <a:off x="1293475" y="3098225"/>
            <a:ext cx="6135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分支就是科幻电影里面的平行宇宙，当你正在电脑前努力学习Git的时候，另一个你正在另一个平行宇宙里努力学习SVN。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如果两个平行宇宙互不干扰，那对现在的你也没啥影响。不过，在某个时间点，两个平行宇宙合并了，结果，你既学会了Git又学会了SVN！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b6ce37b85a_0_442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Git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创建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平行宇宙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41" name="Google Shape;841;gb6ce37b85a_0_4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25" y="1816375"/>
            <a:ext cx="28670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gb6ce37b85a_0_442"/>
          <p:cNvSpPr txBox="1"/>
          <p:nvPr/>
        </p:nvSpPr>
        <p:spPr>
          <a:xfrm>
            <a:off x="479725" y="1290700"/>
            <a:ext cx="39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Git上的提交就像是一条时间线。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3" name="Google Shape;843;gb6ce37b85a_0_442"/>
          <p:cNvSpPr txBox="1"/>
          <p:nvPr/>
        </p:nvSpPr>
        <p:spPr>
          <a:xfrm>
            <a:off x="479725" y="3496000"/>
            <a:ext cx="3901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master分支是一条线，Git用master指向最新的提交，再用HEAD指向master。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44" name="Google Shape;844;gb6ce37b85a_0_4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675" y="1806850"/>
            <a:ext cx="3495675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gb6ce37b85a_0_442"/>
          <p:cNvSpPr txBox="1"/>
          <p:nvPr/>
        </p:nvSpPr>
        <p:spPr>
          <a:xfrm>
            <a:off x="4647950" y="1139650"/>
            <a:ext cx="39015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当我们创建新的分支dev，Git新建了一个指针叫dev，指向master相同的提交，再把HEAD指向dev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6" name="Google Shape;846;gb6ce37b85a_0_442"/>
          <p:cNvSpPr txBox="1"/>
          <p:nvPr/>
        </p:nvSpPr>
        <p:spPr>
          <a:xfrm>
            <a:off x="4922800" y="4102375"/>
            <a:ext cx="34377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git checkout -b dev 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b6ce37b85a_0_455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Git创建平行宇宙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2" name="Google Shape;852;gb6ce37b85a_0_455"/>
          <p:cNvSpPr txBox="1"/>
          <p:nvPr/>
        </p:nvSpPr>
        <p:spPr>
          <a:xfrm>
            <a:off x="479725" y="1290700"/>
            <a:ext cx="3901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当我们在dev这个分支中做出了修改，dev的时间线就会延长。但master不变。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3" name="Google Shape;853;gb6ce37b85a_0_455"/>
          <p:cNvSpPr txBox="1"/>
          <p:nvPr/>
        </p:nvSpPr>
        <p:spPr>
          <a:xfrm>
            <a:off x="4750375" y="1290700"/>
            <a:ext cx="3901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当需要把dev的修改同步到master时。需要将dev合并到master。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54" name="Google Shape;854;gb6ce37b85a_0_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00" y="2003422"/>
            <a:ext cx="3495675" cy="1648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gb6ce37b85a_0_4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0825" y="1830525"/>
            <a:ext cx="3711730" cy="19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gb6ce37b85a_0_455"/>
          <p:cNvSpPr txBox="1"/>
          <p:nvPr/>
        </p:nvSpPr>
        <p:spPr>
          <a:xfrm>
            <a:off x="711625" y="4020600"/>
            <a:ext cx="3437700" cy="73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git branch  </a:t>
            </a: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查看当前本地分支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* dev         * 代表是当前分支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master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7" name="Google Shape;857;gb6ce37b85a_0_455"/>
          <p:cNvSpPr txBox="1"/>
          <p:nvPr/>
        </p:nvSpPr>
        <p:spPr>
          <a:xfrm>
            <a:off x="5127838" y="4020600"/>
            <a:ext cx="3437700" cy="5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git checkout master   </a:t>
            </a: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回到master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git merge dev         </a:t>
            </a: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合并dev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b6ce37b85a_0_470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Git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删除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平行宇宙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63" name="Google Shape;863;gb6ce37b85a_0_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25" y="2010475"/>
            <a:ext cx="4029075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gb6ce37b85a_0_470"/>
          <p:cNvSpPr txBox="1"/>
          <p:nvPr/>
        </p:nvSpPr>
        <p:spPr>
          <a:xfrm>
            <a:off x="479725" y="1290700"/>
            <a:ext cx="3901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当我们在dev这个分支中的修改，</a:t>
            </a: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同步回master后，dev就可以删除了。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5" name="Google Shape;865;gb6ce37b85a_0_470"/>
          <p:cNvSpPr txBox="1"/>
          <p:nvPr/>
        </p:nvSpPr>
        <p:spPr>
          <a:xfrm>
            <a:off x="711613" y="4004225"/>
            <a:ext cx="34377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git </a:t>
            </a: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branch -d dev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b6ce37b85a_0_493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解决冲突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1" name="Google Shape;871;gb6ce37b85a_0_493"/>
          <p:cNvSpPr txBox="1"/>
          <p:nvPr/>
        </p:nvSpPr>
        <p:spPr>
          <a:xfrm>
            <a:off x="479725" y="1290700"/>
            <a:ext cx="40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当在</a:t>
            </a: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不同的分支修改了同一行时，就出出现冲突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2" name="Google Shape;872;gb6ce37b85a_0_493"/>
          <p:cNvSpPr txBox="1"/>
          <p:nvPr/>
        </p:nvSpPr>
        <p:spPr>
          <a:xfrm>
            <a:off x="479725" y="1966550"/>
            <a:ext cx="40863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Mono"/>
              <a:buChar char="●"/>
            </a:pPr>
            <a:r>
              <a:rPr lang="en-US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创建一个feature1分支，修改一个文件提交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Mono"/>
              <a:buChar char="●"/>
            </a:pPr>
            <a:r>
              <a:rPr lang="en-US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回到master分支，修改同一个文件的同一行后提交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Mono"/>
              <a:buChar char="●"/>
            </a:pPr>
            <a:r>
              <a:rPr lang="en-US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merge feature1 到 master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Mono"/>
              <a:buChar char="●"/>
            </a:pPr>
            <a:r>
              <a:rPr lang="en-US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发生冲突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3" name="Google Shape;873;gb6ce37b85a_0_493"/>
          <p:cNvSpPr txBox="1"/>
          <p:nvPr/>
        </p:nvSpPr>
        <p:spPr>
          <a:xfrm>
            <a:off x="4841952" y="1424750"/>
            <a:ext cx="3917700" cy="18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fun main() {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println("虾米计划 2021 git 入门")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&lt;&lt;&lt;&lt;&lt;&lt;&lt; HEAD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println("大家好! hello!")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=======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println("大家好! hi!")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&gt;&gt;&gt;&gt;&gt;&gt;&gt; feature1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4" name="Google Shape;874;gb6ce37b85a_0_493"/>
          <p:cNvSpPr txBox="1"/>
          <p:nvPr/>
        </p:nvSpPr>
        <p:spPr>
          <a:xfrm>
            <a:off x="479725" y="3547500"/>
            <a:ext cx="52536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&lt;&lt;&lt;&lt; HEAD 到 ==== 是当前这个分支的改动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==== 到 &gt;&gt;&gt;&gt; feature1 是feature1这个分支上的改动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解决冲突就是，选择正确的代码，并要将&lt;&lt;&lt; ==== &gt;&gt;&gt;&gt;删掉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be94b26bf_0_363"/>
          <p:cNvSpPr txBox="1"/>
          <p:nvPr>
            <p:ph type="title"/>
          </p:nvPr>
        </p:nvSpPr>
        <p:spPr>
          <a:xfrm>
            <a:off x="526000" y="1595250"/>
            <a:ext cx="41427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3663"/>
              </a:buClr>
              <a:buSzPts val="4500"/>
              <a:buFont typeface="Play"/>
              <a:buNone/>
            </a:pPr>
            <a:r>
              <a:rPr lang="en-US"/>
              <a:t>创建你的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3663"/>
              </a:buClr>
              <a:buSzPts val="4500"/>
              <a:buFont typeface="Play"/>
              <a:buNone/>
            </a:pPr>
            <a:r>
              <a:rPr lang="en-US"/>
              <a:t>第一个项目</a:t>
            </a:r>
            <a:endParaRPr/>
          </a:p>
        </p:txBody>
      </p:sp>
      <p:sp>
        <p:nvSpPr>
          <p:cNvPr id="190" name="Google Shape;190;gdbe94b26bf_0_363"/>
          <p:cNvSpPr txBox="1"/>
          <p:nvPr/>
        </p:nvSpPr>
        <p:spPr>
          <a:xfrm>
            <a:off x="526000" y="3111150"/>
            <a:ext cx="343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1.1    安装Android Studio</a:t>
            </a:r>
            <a:endParaRPr b="0" i="0" sz="1400" u="none" cap="none" strike="noStrike">
              <a:solidFill>
                <a:schemeClr val="lt1"/>
              </a:solidFill>
              <a:highlight>
                <a:schemeClr val="accen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Roboto Mono"/>
                <a:ea typeface="Roboto Mono"/>
                <a:cs typeface="Roboto Mono"/>
                <a:sym typeface="Roboto Mono"/>
              </a:rPr>
              <a:t>1.2    创建Android项目</a:t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1.3    探索Android Studio</a:t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b6ce37b85a_0_512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Git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多人协作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0" name="Google Shape;880;gb6ce37b85a_0_512"/>
          <p:cNvSpPr txBox="1"/>
          <p:nvPr/>
        </p:nvSpPr>
        <p:spPr>
          <a:xfrm>
            <a:off x="487225" y="1774825"/>
            <a:ext cx="3185100" cy="33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git branch --remote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1" name="Google Shape;881;gb6ce37b85a_0_512"/>
          <p:cNvSpPr txBox="1"/>
          <p:nvPr/>
        </p:nvSpPr>
        <p:spPr>
          <a:xfrm>
            <a:off x="479725" y="1290700"/>
            <a:ext cx="40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要查看远程的分支可以执行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2" name="Google Shape;882;gb6ce37b85a_0_512"/>
          <p:cNvSpPr txBox="1"/>
          <p:nvPr/>
        </p:nvSpPr>
        <p:spPr>
          <a:xfrm>
            <a:off x="479725" y="2862400"/>
            <a:ext cx="4086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当当前的分支在远程仓库上有新的提交时，执行pull，更新远端代码到本地仓库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3" name="Google Shape;883;gb6ce37b85a_0_512"/>
          <p:cNvSpPr txBox="1"/>
          <p:nvPr/>
        </p:nvSpPr>
        <p:spPr>
          <a:xfrm>
            <a:off x="487225" y="3649675"/>
            <a:ext cx="3185100" cy="33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git pull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4" name="Google Shape;884;gb6ce37b85a_0_512"/>
          <p:cNvSpPr txBox="1"/>
          <p:nvPr/>
        </p:nvSpPr>
        <p:spPr>
          <a:xfrm>
            <a:off x="4792175" y="1319200"/>
            <a:ext cx="40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当有新的</a:t>
            </a: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修改需要上传到远端时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5" name="Google Shape;885;gb6ce37b85a_0_512"/>
          <p:cNvSpPr txBox="1"/>
          <p:nvPr/>
        </p:nvSpPr>
        <p:spPr>
          <a:xfrm>
            <a:off x="4875875" y="1774825"/>
            <a:ext cx="3185100" cy="33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git push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6" name="Google Shape;886;gb6ce37b85a_0_512"/>
          <p:cNvSpPr txBox="1"/>
          <p:nvPr/>
        </p:nvSpPr>
        <p:spPr>
          <a:xfrm>
            <a:off x="4834975" y="2862400"/>
            <a:ext cx="40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当有新的</a:t>
            </a: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分支要上传到远端时，如dev分支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7" name="Google Shape;887;gb6ce37b85a_0_512"/>
          <p:cNvSpPr txBox="1"/>
          <p:nvPr/>
        </p:nvSpPr>
        <p:spPr>
          <a:xfrm>
            <a:off x="4875875" y="3649675"/>
            <a:ext cx="3185100" cy="33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git push origin dev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e24e7d9174_0_46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组内练习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b6ce37b85a_0_541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rebase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8" name="Google Shape;898;gb6ce37b85a_0_541"/>
          <p:cNvSpPr txBox="1"/>
          <p:nvPr/>
        </p:nvSpPr>
        <p:spPr>
          <a:xfrm>
            <a:off x="479725" y="1290700"/>
            <a:ext cx="4086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在同一个分支中，后push的童鞋不得不先pull，在本地合并，然后才能push成功。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而git是默认使用merge做本地合并。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会让时间线变的非常难看。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9" name="Google Shape;899;gb6ce37b85a_0_541"/>
          <p:cNvSpPr txBox="1"/>
          <p:nvPr/>
        </p:nvSpPr>
        <p:spPr>
          <a:xfrm>
            <a:off x="4792175" y="1319200"/>
            <a:ext cx="4086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这时候可以使用rebase。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当我们需要更新远端提交时，可以执行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0" name="Google Shape;900;gb6ce37b85a_0_541"/>
          <p:cNvSpPr txBox="1"/>
          <p:nvPr/>
        </p:nvSpPr>
        <p:spPr>
          <a:xfrm>
            <a:off x="4875875" y="2079625"/>
            <a:ext cx="3185100" cy="33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git pull --rebase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1" name="Google Shape;901;gb6ce37b85a_0_541"/>
          <p:cNvSpPr txBox="1"/>
          <p:nvPr/>
        </p:nvSpPr>
        <p:spPr>
          <a:xfrm>
            <a:off x="4792175" y="3001050"/>
            <a:ext cx="4086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这时候git会一个一个提交的拉取，同时将我们的修改的父修改改为新拉取的提交。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02" name="Google Shape;902;gb6ce37b85a_0_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25" y="2434300"/>
            <a:ext cx="3689988" cy="240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b6ce37b85a_0_556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分支管理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08" name="Google Shape;908;gb6ce37b85a_0_5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100" y="2005325"/>
            <a:ext cx="6962775" cy="21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gb6ce37b85a_0_556"/>
          <p:cNvSpPr txBox="1"/>
          <p:nvPr/>
        </p:nvSpPr>
        <p:spPr>
          <a:xfrm>
            <a:off x="479725" y="1206775"/>
            <a:ext cx="526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这是目前ShopeePay使用的分支管理策略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b6ce37b85a_0_587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分支管理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5" name="Google Shape;915;gb6ce37b85a_0_587"/>
          <p:cNvSpPr txBox="1"/>
          <p:nvPr/>
        </p:nvSpPr>
        <p:spPr>
          <a:xfrm>
            <a:off x="479725" y="1206775"/>
            <a:ext cx="526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这是</a:t>
            </a: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之前在支付宝时，我们团队使用的分支管理策略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16" name="Google Shape;916;gb6ce37b85a_0_5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725" y="1857375"/>
            <a:ext cx="6991350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b6ce37b85a_0_565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Merge Request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2" name="Google Shape;922;gb6ce37b85a_0_565"/>
          <p:cNvSpPr txBox="1"/>
          <p:nvPr/>
        </p:nvSpPr>
        <p:spPr>
          <a:xfrm>
            <a:off x="479725" y="1290700"/>
            <a:ext cx="40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3" name="Google Shape;923;gb6ce37b85a_0_565"/>
          <p:cNvSpPr txBox="1"/>
          <p:nvPr/>
        </p:nvSpPr>
        <p:spPr>
          <a:xfrm>
            <a:off x="479725" y="1206775"/>
            <a:ext cx="52620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基本上主流的分支管理都会将master/release设为保护分支，不让随便提交，保障安全。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4" name="Google Shape;924;gb6ce37b85a_0_565"/>
          <p:cNvSpPr txBox="1"/>
          <p:nvPr/>
        </p:nvSpPr>
        <p:spPr>
          <a:xfrm>
            <a:off x="479725" y="1884225"/>
            <a:ext cx="76578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同时为了保障代码质量，还会在提交到master/release时设置Code Review。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这就会用到Gitlab的 Merge Request。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Merge Request 需要设置一个源分支和目标分支，源分支就是你修改了的分支，而目标分支就是你需要合入的分支。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5" name="Google Shape;925;gb6ce37b85a_0_565"/>
          <p:cNvSpPr txBox="1"/>
          <p:nvPr/>
        </p:nvSpPr>
        <p:spPr>
          <a:xfrm>
            <a:off x="472300" y="3110075"/>
            <a:ext cx="7657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Merge Request 是需要仓库的Master同意后才能合并到目标分支。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ddbddc96ea_3_333"/>
          <p:cNvSpPr txBox="1"/>
          <p:nvPr>
            <p:ph type="title"/>
          </p:nvPr>
        </p:nvSpPr>
        <p:spPr>
          <a:xfrm>
            <a:off x="479725" y="379375"/>
            <a:ext cx="507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GUI推荐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31" name="Google Shape;931;gddbddc96ea_3_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125" y="1432800"/>
            <a:ext cx="3912325" cy="2462399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gddbddc96ea_3_333"/>
          <p:cNvSpPr txBox="1"/>
          <p:nvPr/>
        </p:nvSpPr>
        <p:spPr>
          <a:xfrm>
            <a:off x="1982038" y="4064925"/>
            <a:ext cx="7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Fork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33" name="Google Shape;933;gddbddc96ea_3_3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4775" y="1358738"/>
            <a:ext cx="3757102" cy="2610526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gddbddc96ea_3_333"/>
          <p:cNvSpPr txBox="1"/>
          <p:nvPr/>
        </p:nvSpPr>
        <p:spPr>
          <a:xfrm>
            <a:off x="5986713" y="4064925"/>
            <a:ext cx="157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SourceTree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"/>
          <p:cNvSpPr txBox="1"/>
          <p:nvPr>
            <p:ph type="title"/>
          </p:nvPr>
        </p:nvSpPr>
        <p:spPr>
          <a:xfrm>
            <a:off x="526000" y="2228979"/>
            <a:ext cx="57336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Thank You!</a:t>
            </a:r>
            <a:endParaRPr b="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113366"/>
      </a:accent1>
      <a:accent2>
        <a:srgbClr val="EE4D2D"/>
      </a:accent2>
      <a:accent3>
        <a:srgbClr val="D0011B"/>
      </a:accent3>
      <a:accent4>
        <a:srgbClr val="060083"/>
      </a:accent4>
      <a:accent5>
        <a:srgbClr val="498FF6"/>
      </a:accent5>
      <a:accent6>
        <a:srgbClr val="FFBB00"/>
      </a:accent6>
      <a:hlink>
        <a:srgbClr val="26AA99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